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1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7" r:id="rId6"/>
    <p:sldId id="261" r:id="rId7"/>
    <p:sldId id="259" r:id="rId8"/>
    <p:sldId id="260" r:id="rId9"/>
    <p:sldId id="269" r:id="rId10"/>
    <p:sldId id="272" r:id="rId11"/>
    <p:sldId id="273" r:id="rId12"/>
    <p:sldId id="258" r:id="rId13"/>
    <p:sldId id="267" r:id="rId14"/>
    <p:sldId id="274" r:id="rId15"/>
    <p:sldId id="265" r:id="rId16"/>
    <p:sldId id="263" r:id="rId17"/>
    <p:sldId id="262" r:id="rId18"/>
    <p:sldId id="266" r:id="rId19"/>
    <p:sldId id="270" r:id="rId20"/>
    <p:sldId id="271" r:id="rId21"/>
    <p:sldId id="275" r:id="rId22"/>
    <p:sldId id="276" r:id="rId23"/>
    <p:sldId id="277" r:id="rId24"/>
    <p:sldId id="268" r:id="rId25"/>
    <p:sldId id="26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998"/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388" autoAdjust="0"/>
  </p:normalViewPr>
  <p:slideViewPr>
    <p:cSldViewPr snapToGrid="0">
      <p:cViewPr>
        <p:scale>
          <a:sx n="75" d="100"/>
          <a:sy n="75" d="100"/>
        </p:scale>
        <p:origin x="931" y="408"/>
      </p:cViewPr>
      <p:guideLst>
        <p:guide orient="horz" pos="3360"/>
        <p:guide pos="3840"/>
      </p:guideLst>
    </p:cSldViewPr>
  </p:slideViewPr>
  <p:outlineViewPr>
    <p:cViewPr>
      <p:scale>
        <a:sx n="33" d="100"/>
        <a:sy n="33" d="100"/>
      </p:scale>
      <p:origin x="0" y="-126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707057-4654-409B-A927-8F444F4BB42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F86B3B9-0499-4B03-81B0-6962C83F9356}">
      <dgm:prSet/>
      <dgm:spPr/>
      <dgm:t>
        <a:bodyPr/>
        <a:lstStyle/>
        <a:p>
          <a:r>
            <a:rPr lang="en-US" dirty="0"/>
            <a:t>If it looks too good to be true…</a:t>
          </a:r>
        </a:p>
        <a:p>
          <a:r>
            <a:rPr lang="en-US" dirty="0"/>
            <a:t>it probably is!</a:t>
          </a:r>
        </a:p>
      </dgm:t>
    </dgm:pt>
    <dgm:pt modelId="{F2DD8F72-23A8-4AB3-B1EC-2F4F7D17397B}" type="parTrans" cxnId="{201B695A-DF18-4F09-A3BE-F291BD9415A1}">
      <dgm:prSet/>
      <dgm:spPr/>
      <dgm:t>
        <a:bodyPr/>
        <a:lstStyle/>
        <a:p>
          <a:endParaRPr lang="en-US"/>
        </a:p>
      </dgm:t>
    </dgm:pt>
    <dgm:pt modelId="{EF2CA48C-344A-45FD-9EE0-EB09917465A4}" type="sibTrans" cxnId="{201B695A-DF18-4F09-A3BE-F291BD9415A1}">
      <dgm:prSet/>
      <dgm:spPr/>
      <dgm:t>
        <a:bodyPr/>
        <a:lstStyle/>
        <a:p>
          <a:endParaRPr lang="en-US"/>
        </a:p>
      </dgm:t>
    </dgm:pt>
    <dgm:pt modelId="{9773929D-B817-46A0-B354-0F1A57214CB3}">
      <dgm:prSet/>
      <dgm:spPr/>
      <dgm:t>
        <a:bodyPr/>
        <a:lstStyle/>
        <a:p>
          <a:r>
            <a:rPr lang="en-US" dirty="0"/>
            <a:t>Always be willing to walk away! There are plenty of other cars so don’t get pressured into a “deal” you don’t want</a:t>
          </a:r>
        </a:p>
      </dgm:t>
    </dgm:pt>
    <dgm:pt modelId="{6215E5ED-86E8-47E1-8617-D318B21939E6}" type="parTrans" cxnId="{E7217C14-D3B2-4EFF-8F53-D94EE767F459}">
      <dgm:prSet/>
      <dgm:spPr/>
      <dgm:t>
        <a:bodyPr/>
        <a:lstStyle/>
        <a:p>
          <a:endParaRPr lang="en-US"/>
        </a:p>
      </dgm:t>
    </dgm:pt>
    <dgm:pt modelId="{804A03D7-B02B-41FB-910F-51A2E220EFB0}" type="sibTrans" cxnId="{E7217C14-D3B2-4EFF-8F53-D94EE767F459}">
      <dgm:prSet/>
      <dgm:spPr/>
      <dgm:t>
        <a:bodyPr/>
        <a:lstStyle/>
        <a:p>
          <a:endParaRPr lang="en-US"/>
        </a:p>
      </dgm:t>
    </dgm:pt>
    <dgm:pt modelId="{B485184F-CC75-4AF5-93DC-08226F67AD9C}" type="pres">
      <dgm:prSet presAssocID="{06707057-4654-409B-A927-8F444F4BB429}" presName="linear" presStyleCnt="0">
        <dgm:presLayoutVars>
          <dgm:animLvl val="lvl"/>
          <dgm:resizeHandles val="exact"/>
        </dgm:presLayoutVars>
      </dgm:prSet>
      <dgm:spPr/>
    </dgm:pt>
    <dgm:pt modelId="{BEEB8AB4-0897-4F58-8FB2-787D92E8A98D}" type="pres">
      <dgm:prSet presAssocID="{3F86B3B9-0499-4B03-81B0-6962C83F935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43A9C90-3141-44CA-9D19-FD9F1AA3BDBE}" type="pres">
      <dgm:prSet presAssocID="{EF2CA48C-344A-45FD-9EE0-EB09917465A4}" presName="spacer" presStyleCnt="0"/>
      <dgm:spPr/>
    </dgm:pt>
    <dgm:pt modelId="{1D19DEFE-09A7-4B70-A12E-ED04B92779EA}" type="pres">
      <dgm:prSet presAssocID="{9773929D-B817-46A0-B354-0F1A57214CB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7217C14-D3B2-4EFF-8F53-D94EE767F459}" srcId="{06707057-4654-409B-A927-8F444F4BB429}" destId="{9773929D-B817-46A0-B354-0F1A57214CB3}" srcOrd="1" destOrd="0" parTransId="{6215E5ED-86E8-47E1-8617-D318B21939E6}" sibTransId="{804A03D7-B02B-41FB-910F-51A2E220EFB0}"/>
    <dgm:cxn modelId="{201B695A-DF18-4F09-A3BE-F291BD9415A1}" srcId="{06707057-4654-409B-A927-8F444F4BB429}" destId="{3F86B3B9-0499-4B03-81B0-6962C83F9356}" srcOrd="0" destOrd="0" parTransId="{F2DD8F72-23A8-4AB3-B1EC-2F4F7D17397B}" sibTransId="{EF2CA48C-344A-45FD-9EE0-EB09917465A4}"/>
    <dgm:cxn modelId="{3A92A77B-F0C9-4A1A-9C7C-9EA127FDCBB8}" type="presOf" srcId="{3F86B3B9-0499-4B03-81B0-6962C83F9356}" destId="{BEEB8AB4-0897-4F58-8FB2-787D92E8A98D}" srcOrd="0" destOrd="0" presId="urn:microsoft.com/office/officeart/2005/8/layout/vList2"/>
    <dgm:cxn modelId="{555C848A-1901-4CBF-BD9C-4FA69D1C71CB}" type="presOf" srcId="{9773929D-B817-46A0-B354-0F1A57214CB3}" destId="{1D19DEFE-09A7-4B70-A12E-ED04B92779EA}" srcOrd="0" destOrd="0" presId="urn:microsoft.com/office/officeart/2005/8/layout/vList2"/>
    <dgm:cxn modelId="{91CBA29F-C2BD-4BEF-8168-EABFE64920A0}" type="presOf" srcId="{06707057-4654-409B-A927-8F444F4BB429}" destId="{B485184F-CC75-4AF5-93DC-08226F67AD9C}" srcOrd="0" destOrd="0" presId="urn:microsoft.com/office/officeart/2005/8/layout/vList2"/>
    <dgm:cxn modelId="{4945D2FC-5E1F-4EC5-BE7A-35C8A8E37831}" type="presParOf" srcId="{B485184F-CC75-4AF5-93DC-08226F67AD9C}" destId="{BEEB8AB4-0897-4F58-8FB2-787D92E8A98D}" srcOrd="0" destOrd="0" presId="urn:microsoft.com/office/officeart/2005/8/layout/vList2"/>
    <dgm:cxn modelId="{B7DDB3FD-B9C4-4216-B154-5C849CCF344D}" type="presParOf" srcId="{B485184F-CC75-4AF5-93DC-08226F67AD9C}" destId="{343A9C90-3141-44CA-9D19-FD9F1AA3BDBE}" srcOrd="1" destOrd="0" presId="urn:microsoft.com/office/officeart/2005/8/layout/vList2"/>
    <dgm:cxn modelId="{A38A3057-893B-4606-8618-A65D9808AA22}" type="presParOf" srcId="{B485184F-CC75-4AF5-93DC-08226F67AD9C}" destId="{1D19DEFE-09A7-4B70-A12E-ED04B92779E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B8AB4-0897-4F58-8FB2-787D92E8A98D}">
      <dsp:nvSpPr>
        <dsp:cNvPr id="0" name=""/>
        <dsp:cNvSpPr/>
      </dsp:nvSpPr>
      <dsp:spPr>
        <a:xfrm>
          <a:off x="0" y="52949"/>
          <a:ext cx="10553700" cy="1946404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If it looks too good to be true…</a:t>
          </a:r>
        </a:p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it probably is!</a:t>
          </a:r>
        </a:p>
      </dsp:txBody>
      <dsp:txXfrm>
        <a:off x="95016" y="147965"/>
        <a:ext cx="10363668" cy="1756372"/>
      </dsp:txXfrm>
    </dsp:sp>
    <dsp:sp modelId="{1D19DEFE-09A7-4B70-A12E-ED04B92779EA}">
      <dsp:nvSpPr>
        <dsp:cNvPr id="0" name=""/>
        <dsp:cNvSpPr/>
      </dsp:nvSpPr>
      <dsp:spPr>
        <a:xfrm>
          <a:off x="0" y="2100154"/>
          <a:ext cx="10553700" cy="1946404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2">
                <a:hueOff val="-3878375"/>
                <a:satOff val="-8771"/>
                <a:lumOff val="-5686"/>
                <a:alphaOff val="0"/>
                <a:tint val="98000"/>
                <a:lumMod val="102000"/>
              </a:schemeClr>
              <a:schemeClr val="accent2">
                <a:hueOff val="-3878375"/>
                <a:satOff val="-8771"/>
                <a:lumOff val="-5686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Always be willing to walk away! There are plenty of other cars so don’t get pressured into a “deal” you don’t want</a:t>
          </a:r>
        </a:p>
      </dsp:txBody>
      <dsp:txXfrm>
        <a:off x="95016" y="2195170"/>
        <a:ext cx="10363668" cy="1756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8:42:08.0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0,'476'14,"-102"-1,1237-8,-915-7,-668 4,1 0,48 12,-52-9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7T18:43:36.6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7T18:43:39.0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7T18:43:39.2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7T18:43:40.2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60443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7717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87560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1876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3357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43011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DFB311A-EAAD-7656-C753-E8C739948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533" t="18691" r="1" b="-131"/>
          <a:stretch/>
        </p:blipFill>
        <p:spPr>
          <a:xfrm rot="5400000">
            <a:off x="7851419" y="-1244552"/>
            <a:ext cx="3096029" cy="5585137"/>
          </a:xfrm>
          <a:custGeom>
            <a:avLst/>
            <a:gdLst>
              <a:gd name="connsiteX0" fmla="*/ 0 w 1756624"/>
              <a:gd name="connsiteY0" fmla="*/ 0 h 6858000"/>
              <a:gd name="connsiteX1" fmla="*/ 1756624 w 1756624"/>
              <a:gd name="connsiteY1" fmla="*/ 0 h 6858000"/>
              <a:gd name="connsiteX2" fmla="*/ 1756624 w 1756624"/>
              <a:gd name="connsiteY2" fmla="*/ 6858000 h 6858000"/>
              <a:gd name="connsiteX3" fmla="*/ 0 w 175662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6624" h="6858000">
                <a:moveTo>
                  <a:pt x="0" y="0"/>
                </a:moveTo>
                <a:lnTo>
                  <a:pt x="1756624" y="0"/>
                </a:lnTo>
                <a:lnTo>
                  <a:pt x="1756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612F0DE-D367-10BB-1F71-60AA6527C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51" r="18577"/>
          <a:stretch/>
        </p:blipFill>
        <p:spPr>
          <a:xfrm>
            <a:off x="7010400" y="0"/>
            <a:ext cx="5181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4F5799-FC34-2F2D-D11E-9B472CAF06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15533"/>
            <a:ext cx="5181600" cy="237686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75025C-084B-CD7A-F546-0E13BA13CFE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400" y="2844800"/>
            <a:ext cx="5181600" cy="31289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/>
            </a:lvl1pPr>
            <a:lvl2pPr>
              <a:lnSpc>
                <a:spcPct val="120000"/>
              </a:lnSpc>
              <a:defRPr sz="18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400"/>
            </a:lvl4pPr>
            <a:lvl5pPr>
              <a:lnSpc>
                <a:spcPct val="120000"/>
              </a:lnSpc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750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5DE041D-A3BF-94FF-029C-719D4DADA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300" t="13815"/>
          <a:stretch/>
        </p:blipFill>
        <p:spPr>
          <a:xfrm>
            <a:off x="0" y="-1"/>
            <a:ext cx="4239206" cy="3776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E605D-0584-F71C-A97D-B672F13E3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80640"/>
            <a:ext cx="5181600" cy="3368819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9AF635C-89E6-F6EF-FA6A-417A9A84BF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840" y="-10159"/>
            <a:ext cx="6116320" cy="6868160"/>
          </a:xfrm>
          <a:custGeom>
            <a:avLst/>
            <a:gdLst>
              <a:gd name="connsiteX0" fmla="*/ 0 w 6116320"/>
              <a:gd name="connsiteY0" fmla="*/ 0 h 6880225"/>
              <a:gd name="connsiteX1" fmla="*/ 6116320 w 6116320"/>
              <a:gd name="connsiteY1" fmla="*/ 0 h 6880225"/>
              <a:gd name="connsiteX2" fmla="*/ 6116320 w 6116320"/>
              <a:gd name="connsiteY2" fmla="*/ 6880225 h 6880225"/>
              <a:gd name="connsiteX3" fmla="*/ 0 w 6116320"/>
              <a:gd name="connsiteY3" fmla="*/ 6880225 h 6880225"/>
              <a:gd name="connsiteX4" fmla="*/ 0 w 6116320"/>
              <a:gd name="connsiteY4" fmla="*/ 0 h 6880225"/>
              <a:gd name="connsiteX0" fmla="*/ 0 w 6116320"/>
              <a:gd name="connsiteY0" fmla="*/ 0 h 6880225"/>
              <a:gd name="connsiteX1" fmla="*/ 6116320 w 6116320"/>
              <a:gd name="connsiteY1" fmla="*/ 0 h 6880225"/>
              <a:gd name="connsiteX2" fmla="*/ 6116320 w 6116320"/>
              <a:gd name="connsiteY2" fmla="*/ 6880225 h 6880225"/>
              <a:gd name="connsiteX3" fmla="*/ 2052320 w 6116320"/>
              <a:gd name="connsiteY3" fmla="*/ 6880225 h 6880225"/>
              <a:gd name="connsiteX4" fmla="*/ 0 w 6116320"/>
              <a:gd name="connsiteY4" fmla="*/ 0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6320" h="6880225">
                <a:moveTo>
                  <a:pt x="0" y="0"/>
                </a:moveTo>
                <a:lnTo>
                  <a:pt x="6116320" y="0"/>
                </a:lnTo>
                <a:lnTo>
                  <a:pt x="6116320" y="6880225"/>
                </a:lnTo>
                <a:lnTo>
                  <a:pt x="2052320" y="6880225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736789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B74EE53-DB22-C27E-074F-A7129585F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158" t="-5374" b="78533"/>
          <a:stretch/>
        </p:blipFill>
        <p:spPr>
          <a:xfrm rot="10800000">
            <a:off x="6324600" y="0"/>
            <a:ext cx="5867400" cy="16473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8AEF0C-FA4B-8C23-0132-5529EC244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0" y="1310639"/>
            <a:ext cx="4805997" cy="268962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3DD4867-9B0B-647C-1F78-5E50BF30F0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016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05384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4053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FF4D65D-965A-5E86-4D91-C72D1D03A8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26163" y="4172990"/>
            <a:ext cx="4805997" cy="23897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65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4C9F686-E069-3B60-9625-01EE6A41D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9"/>
          <a:stretch/>
        </p:blipFill>
        <p:spPr>
          <a:xfrm flipH="1">
            <a:off x="9135414" y="0"/>
            <a:ext cx="3056586" cy="6858000"/>
          </a:xfrm>
          <a:custGeom>
            <a:avLst/>
            <a:gdLst>
              <a:gd name="connsiteX0" fmla="*/ 4284372 w 4284372"/>
              <a:gd name="connsiteY0" fmla="*/ 0 h 6858000"/>
              <a:gd name="connsiteX1" fmla="*/ 0 w 4284372"/>
              <a:gd name="connsiteY1" fmla="*/ 0 h 6858000"/>
              <a:gd name="connsiteX2" fmla="*/ 0 w 4284372"/>
              <a:gd name="connsiteY2" fmla="*/ 6858000 h 6858000"/>
              <a:gd name="connsiteX3" fmla="*/ 4284372 w 42843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4372" h="6858000">
                <a:moveTo>
                  <a:pt x="4284372" y="0"/>
                </a:moveTo>
                <a:lnTo>
                  <a:pt x="0" y="0"/>
                </a:lnTo>
                <a:lnTo>
                  <a:pt x="0" y="6858000"/>
                </a:lnTo>
                <a:lnTo>
                  <a:pt x="4284372" y="685800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D7227F9-50F9-820B-69B7-924C02120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330"/>
          <a:stretch/>
        </p:blipFill>
        <p:spPr>
          <a:xfrm>
            <a:off x="7810500" y="3025140"/>
            <a:ext cx="4381500" cy="3832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8D1E69-316E-A8E1-7ADA-040A0E490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365125"/>
            <a:ext cx="7273637" cy="164655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1069CA0-E0AB-99C6-10DB-13AAC019DD7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11363"/>
            <a:ext cx="7273638" cy="415575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6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213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left Imag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89277D-BC14-E7E0-5822-5575F563E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039100" y="228600"/>
            <a:ext cx="4381500" cy="392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DB1BDE-C8F3-ACC0-740B-CBD812877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75285"/>
            <a:ext cx="4896678" cy="362498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28597A3-47D0-F393-55D9-07FFD951F3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405384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586 w 6096586"/>
              <a:gd name="connsiteY0" fmla="*/ 0 h 6858000"/>
              <a:gd name="connsiteX1" fmla="*/ 4054426 w 6096586"/>
              <a:gd name="connsiteY1" fmla="*/ 0 h 6858000"/>
              <a:gd name="connsiteX2" fmla="*/ 6096586 w 6096586"/>
              <a:gd name="connsiteY2" fmla="*/ 6858000 h 6858000"/>
              <a:gd name="connsiteX3" fmla="*/ 586 w 6096586"/>
              <a:gd name="connsiteY3" fmla="*/ 6858000 h 6858000"/>
              <a:gd name="connsiteX4" fmla="*/ 586 w 6096586"/>
              <a:gd name="connsiteY4" fmla="*/ 3669792 h 6858000"/>
              <a:gd name="connsiteX5" fmla="*/ 586 w 6096586"/>
              <a:gd name="connsiteY5" fmla="*/ 0 h 6858000"/>
              <a:gd name="connsiteX0" fmla="*/ 0 w 6096000"/>
              <a:gd name="connsiteY0" fmla="*/ 0 h 6858000"/>
              <a:gd name="connsiteX1" fmla="*/ 4053840 w 6096000"/>
              <a:gd name="connsiteY1" fmla="*/ 0 h 6858000"/>
              <a:gd name="connsiteX2" fmla="*/ 6096000 w 6096000"/>
              <a:gd name="connsiteY2" fmla="*/ 6858000 h 6858000"/>
              <a:gd name="connsiteX3" fmla="*/ 950976 w 6096000"/>
              <a:gd name="connsiteY3" fmla="*/ 6858000 h 6858000"/>
              <a:gd name="connsiteX4" fmla="*/ 0 w 6096000"/>
              <a:gd name="connsiteY4" fmla="*/ 3669792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4053840 w 6096000"/>
              <a:gd name="connsiteY1" fmla="*/ 0 h 6858000"/>
              <a:gd name="connsiteX2" fmla="*/ 6096000 w 6096000"/>
              <a:gd name="connsiteY2" fmla="*/ 6858000 h 6858000"/>
              <a:gd name="connsiteX3" fmla="*/ 950976 w 6096000"/>
              <a:gd name="connsiteY3" fmla="*/ 6858000 h 6858000"/>
              <a:gd name="connsiteX4" fmla="*/ 0 w 6096000"/>
              <a:gd name="connsiteY4" fmla="*/ 3669792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4053840 w 6096000"/>
              <a:gd name="connsiteY1" fmla="*/ 0 h 6858000"/>
              <a:gd name="connsiteX2" fmla="*/ 6096000 w 6096000"/>
              <a:gd name="connsiteY2" fmla="*/ 6858000 h 6858000"/>
              <a:gd name="connsiteX3" fmla="*/ 950976 w 6096000"/>
              <a:gd name="connsiteY3" fmla="*/ 6858000 h 6858000"/>
              <a:gd name="connsiteX4" fmla="*/ 0 w 6096000"/>
              <a:gd name="connsiteY4" fmla="*/ 3669792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053840" y="0"/>
                </a:lnTo>
                <a:lnTo>
                  <a:pt x="6096000" y="6858000"/>
                </a:lnTo>
                <a:lnTo>
                  <a:pt x="950976" y="6858000"/>
                </a:lnTo>
                <a:lnTo>
                  <a:pt x="0" y="3669792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4BF260CE-C6E3-AE7A-DB8E-A72A1CF5B54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0" y="4172990"/>
            <a:ext cx="4896677" cy="230972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9111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3098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6E20435-B9A5-359D-133D-5D3EED409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55" t="41988" r="53993" b="33420"/>
          <a:stretch/>
        </p:blipFill>
        <p:spPr>
          <a:xfrm rot="10800000">
            <a:off x="9198864" y="-5"/>
            <a:ext cx="2993136" cy="151790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B99CAE4-AA9B-52BA-7DE8-8245CE705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445" t="24819" r="46503"/>
          <a:stretch/>
        </p:blipFill>
        <p:spPr>
          <a:xfrm rot="16200000">
            <a:off x="961221" y="4525179"/>
            <a:ext cx="1371600" cy="329404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8DFE681-710B-6FE5-B8E0-3BC9DB9F1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365125"/>
            <a:ext cx="10363201" cy="16296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E383D3-6A16-1891-FF52-470B26B9404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4992709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6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74B5EB04-CA6E-7417-56DF-A55B21E94B7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4891" y="2022250"/>
            <a:ext cx="4992709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6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92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83FA55-EF1D-66CF-8FD5-29086D71E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81" t="40714" r="61027" b="44471"/>
          <a:stretch/>
        </p:blipFill>
        <p:spPr>
          <a:xfrm rot="10800000" flipV="1">
            <a:off x="-26830" y="5950040"/>
            <a:ext cx="2513521" cy="9144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42CEFED-8DE0-0155-A5B6-A44051A6D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883" t="18052" r="46636"/>
          <a:stretch/>
        </p:blipFill>
        <p:spPr>
          <a:xfrm rot="16200000" flipH="1" flipV="1">
            <a:off x="9553763" y="-952310"/>
            <a:ext cx="1685928" cy="359054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7FC493E-284F-ADBA-D92D-883CAB13A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125"/>
            <a:ext cx="10439401" cy="161701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B8B2035-4AA9-D25E-9F15-3ED36F734D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3310129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 b="1"/>
            </a:lvl1pPr>
            <a:lvl2pPr>
              <a:spcBef>
                <a:spcPts val="0"/>
              </a:spcBef>
              <a:spcAft>
                <a:spcPts val="1200"/>
              </a:spcAft>
              <a:defRPr sz="1800" b="1"/>
            </a:lvl2pPr>
            <a:lvl3pPr>
              <a:spcBef>
                <a:spcPts val="0"/>
              </a:spcBef>
              <a:spcAft>
                <a:spcPts val="1200"/>
              </a:spcAft>
              <a:defRPr sz="1600" b="1"/>
            </a:lvl3pPr>
            <a:lvl4pPr>
              <a:spcBef>
                <a:spcPts val="0"/>
              </a:spcBef>
              <a:spcAft>
                <a:spcPts val="1200"/>
              </a:spcAft>
              <a:defRPr sz="1400" b="1"/>
            </a:lvl4pPr>
            <a:lvl5pPr>
              <a:spcBef>
                <a:spcPts val="0"/>
              </a:spcBef>
              <a:spcAft>
                <a:spcPts val="1200"/>
              </a:spcAft>
              <a:defRPr sz="1400" b="1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6A694422-6B3E-3D80-AC41-FD1CED52ACA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02310" y="2018120"/>
            <a:ext cx="6751489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6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13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right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8DBD2A1-633E-7A22-751B-5CEFCA93F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703" t="485" b="67543"/>
          <a:stretch/>
        </p:blipFill>
        <p:spPr>
          <a:xfrm rot="5400000">
            <a:off x="-115162" y="115164"/>
            <a:ext cx="1895058" cy="166473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E7BF4D0-D641-9859-157D-B9094EF3D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385" y="446313"/>
            <a:ext cx="5179615" cy="144874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115AE488-757F-4C5A-7733-85C1D1EA98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5181600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 b="0"/>
            </a:lvl1pPr>
            <a:lvl2pPr>
              <a:spcBef>
                <a:spcPts val="0"/>
              </a:spcBef>
              <a:spcAft>
                <a:spcPts val="1200"/>
              </a:spcAft>
              <a:defRPr sz="1800" b="0"/>
            </a:lvl2pPr>
            <a:lvl3pPr>
              <a:spcBef>
                <a:spcPts val="0"/>
              </a:spcBef>
              <a:spcAft>
                <a:spcPts val="1200"/>
              </a:spcAft>
              <a:defRPr sz="1600" b="0"/>
            </a:lvl3pPr>
            <a:lvl4pPr>
              <a:spcBef>
                <a:spcPts val="0"/>
              </a:spcBef>
              <a:spcAft>
                <a:spcPts val="1200"/>
              </a:spcAft>
              <a:defRPr sz="1400" b="0"/>
            </a:lvl4pPr>
            <a:lvl5pPr>
              <a:spcBef>
                <a:spcPts val="0"/>
              </a:spcBef>
              <a:spcAft>
                <a:spcPts val="1200"/>
              </a:spcAft>
              <a:defRPr sz="1400" b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9DD264F-42B5-DBB0-9839-DB4C6827ED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76950" y="0"/>
            <a:ext cx="6115050" cy="6868886"/>
          </a:xfrm>
          <a:custGeom>
            <a:avLst/>
            <a:gdLst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2024742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3603171 h 6858000"/>
              <a:gd name="connsiteX3" fmla="*/ 6115050 w 6115050"/>
              <a:gd name="connsiteY3" fmla="*/ 6858000 h 6858000"/>
              <a:gd name="connsiteX4" fmla="*/ 0 w 6115050"/>
              <a:gd name="connsiteY4" fmla="*/ 6858000 h 6858000"/>
              <a:gd name="connsiteX5" fmla="*/ 2024742 w 6115050"/>
              <a:gd name="connsiteY5" fmla="*/ 0 h 6858000"/>
              <a:gd name="connsiteX0" fmla="*/ 2024742 w 6115050"/>
              <a:gd name="connsiteY0" fmla="*/ 0 h 6868886"/>
              <a:gd name="connsiteX1" fmla="*/ 6115050 w 6115050"/>
              <a:gd name="connsiteY1" fmla="*/ 0 h 6868886"/>
              <a:gd name="connsiteX2" fmla="*/ 6115050 w 6115050"/>
              <a:gd name="connsiteY2" fmla="*/ 3603171 h 6868886"/>
              <a:gd name="connsiteX3" fmla="*/ 5157107 w 6115050"/>
              <a:gd name="connsiteY3" fmla="*/ 6868886 h 6868886"/>
              <a:gd name="connsiteX4" fmla="*/ 0 w 6115050"/>
              <a:gd name="connsiteY4" fmla="*/ 6858000 h 6868886"/>
              <a:gd name="connsiteX5" fmla="*/ 2024742 w 6115050"/>
              <a:gd name="connsiteY5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15050" h="6868886">
                <a:moveTo>
                  <a:pt x="2024742" y="0"/>
                </a:moveTo>
                <a:lnTo>
                  <a:pt x="6115050" y="0"/>
                </a:lnTo>
                <a:lnTo>
                  <a:pt x="6115050" y="3603171"/>
                </a:lnTo>
                <a:lnTo>
                  <a:pt x="5157107" y="6868886"/>
                </a:lnTo>
                <a:lnTo>
                  <a:pt x="0" y="6858000"/>
                </a:lnTo>
                <a:lnTo>
                  <a:pt x="2024742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008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E5D17C7-3503-7305-8191-20863B738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824" b="26760"/>
          <a:stretch/>
        </p:blipFill>
        <p:spPr>
          <a:xfrm>
            <a:off x="9229725" y="1835240"/>
            <a:ext cx="2962275" cy="50227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76E1AE6-3E01-1CBD-CAEC-11056D00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3413" y="1835240"/>
            <a:ext cx="7000875" cy="4279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E28F03-2149-7C50-779B-6A2D8D78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0903" r="75060" b="10347"/>
          <a:stretch/>
        </p:blipFill>
        <p:spPr>
          <a:xfrm rot="16200000">
            <a:off x="149650" y="-149653"/>
            <a:ext cx="1672375" cy="197167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A4CAE4E-4252-8471-C50B-1DD5AFBFE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365125"/>
            <a:ext cx="10363202" cy="160346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493CE42-5465-91AC-A1F4-A4821AE37A9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3299013" cy="391491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 b="0"/>
            </a:lvl1pPr>
            <a:lvl2pPr>
              <a:spcBef>
                <a:spcPts val="0"/>
              </a:spcBef>
              <a:spcAft>
                <a:spcPts val="1200"/>
              </a:spcAft>
              <a:defRPr sz="1800" b="0"/>
            </a:lvl2pPr>
            <a:lvl3pPr>
              <a:spcBef>
                <a:spcPts val="0"/>
              </a:spcBef>
              <a:spcAft>
                <a:spcPts val="1200"/>
              </a:spcAft>
              <a:defRPr sz="1600" b="0"/>
            </a:lvl3pPr>
            <a:lvl4pPr>
              <a:spcBef>
                <a:spcPts val="0"/>
              </a:spcBef>
              <a:spcAft>
                <a:spcPts val="1200"/>
              </a:spcAft>
              <a:defRPr sz="1400" b="0"/>
            </a:lvl4pPr>
            <a:lvl5pPr>
              <a:spcBef>
                <a:spcPts val="0"/>
              </a:spcBef>
              <a:spcAft>
                <a:spcPts val="1200"/>
              </a:spcAft>
              <a:defRPr sz="1400" b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156A00B1-F3E3-B7FF-58F4-61DE3EF07C07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602163" y="2017713"/>
            <a:ext cx="6675437" cy="393223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214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A42171-0D82-07BF-4667-498861CC2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83" t="34408" r="46636" b="1"/>
          <a:stretch/>
        </p:blipFill>
        <p:spPr>
          <a:xfrm flipH="1" flipV="1">
            <a:off x="10506072" y="3984078"/>
            <a:ext cx="1685928" cy="287392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3C71A0D-EE6D-54C4-71DE-04BE28558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718" t="47145" r="39389" b="8754"/>
          <a:stretch/>
        </p:blipFill>
        <p:spPr>
          <a:xfrm rot="5400000" flipV="1">
            <a:off x="9781526" y="-311511"/>
            <a:ext cx="2098964" cy="272198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F82FA92-501B-5A05-E15F-2FB9BCEBE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990" y="434225"/>
            <a:ext cx="9524998" cy="149962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63EEE0-BE31-122C-586C-8BA8D90371E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6257366" cy="391491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000" b="0"/>
            </a:lvl1pPr>
            <a:lvl2pPr marL="228600">
              <a:spcBef>
                <a:spcPts val="0"/>
              </a:spcBef>
              <a:spcAft>
                <a:spcPts val="1200"/>
              </a:spcAft>
              <a:defRPr sz="2000" b="0"/>
            </a:lvl2pPr>
            <a:lvl3pPr marL="685800">
              <a:spcBef>
                <a:spcPts val="0"/>
              </a:spcBef>
              <a:spcAft>
                <a:spcPts val="1200"/>
              </a:spcAft>
              <a:defRPr sz="1800" b="0"/>
            </a:lvl3pPr>
            <a:lvl4pPr marL="914400">
              <a:spcBef>
                <a:spcPts val="0"/>
              </a:spcBef>
              <a:spcAft>
                <a:spcPts val="1200"/>
              </a:spcAft>
              <a:defRPr sz="1600" b="0"/>
            </a:lvl4pPr>
            <a:lvl5pPr marL="1143000">
              <a:spcBef>
                <a:spcPts val="0"/>
              </a:spcBef>
              <a:spcAft>
                <a:spcPts val="1200"/>
              </a:spcAft>
              <a:defRPr sz="1600" b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52C157D5-2C68-BA6A-033B-A4CC016CA68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7475" y="2018119"/>
            <a:ext cx="2449514" cy="393191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 b="1"/>
            </a:lvl1pPr>
            <a:lvl2pPr marL="411480">
              <a:spcBef>
                <a:spcPts val="0"/>
              </a:spcBef>
              <a:spcAft>
                <a:spcPts val="1200"/>
              </a:spcAft>
              <a:defRPr sz="1800" b="1"/>
            </a:lvl2pPr>
            <a:lvl3pPr marL="502920">
              <a:spcBef>
                <a:spcPts val="0"/>
              </a:spcBef>
              <a:spcAft>
                <a:spcPts val="1200"/>
              </a:spcAft>
              <a:defRPr sz="1600" b="1"/>
            </a:lvl3pPr>
            <a:lvl4pPr marL="594360">
              <a:spcBef>
                <a:spcPts val="0"/>
              </a:spcBef>
              <a:spcAft>
                <a:spcPts val="1200"/>
              </a:spcAft>
              <a:defRPr sz="1400" b="1"/>
            </a:lvl4pPr>
            <a:lvl5pPr marL="685800">
              <a:spcBef>
                <a:spcPts val="0"/>
              </a:spcBef>
              <a:spcAft>
                <a:spcPts val="1200"/>
              </a:spcAft>
              <a:defRPr sz="1400" b="1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42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5CC9A46-E0E7-B31D-3E27-6F4303A45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83" t="18052" r="46636"/>
          <a:stretch/>
        </p:blipFill>
        <p:spPr>
          <a:xfrm rot="16200000" flipH="1" flipV="1">
            <a:off x="9553763" y="-952310"/>
            <a:ext cx="1685928" cy="359054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67669DC-4C7F-9B50-FCC0-F2AF5B2A9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3545" y="584477"/>
            <a:ext cx="10354052" cy="120976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BEF581C2-7562-2E21-E6DD-20AEFC43AAB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23545" y="2009775"/>
            <a:ext cx="10354052" cy="393192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84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3A3E8B6-2BD8-19E0-7F51-7A25EF836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515" y="374090"/>
            <a:ext cx="5057104" cy="362498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F96043-F6A4-F581-7DB8-96138F0E40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1514" y="4172989"/>
            <a:ext cx="5057103" cy="2519363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</a:defRPr>
            </a:lvl1pPr>
            <a:lvl2pPr marL="7429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</a:defRPr>
            </a:lvl2pPr>
            <a:lvl3pPr marL="12001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3pPr>
            <a:lvl4pPr marL="16573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</a:defRPr>
            </a:lvl4pPr>
            <a:lvl5pPr marL="2000250" indent="-1714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805DE67-EFB0-F6F3-6C08-2FE90284C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51" r="18577"/>
          <a:stretch/>
        </p:blipFill>
        <p:spPr>
          <a:xfrm flipH="1">
            <a:off x="0" y="0"/>
            <a:ext cx="518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47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56571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5716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77133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31797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20302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85792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3993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79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06" r:id="rId2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5.xml"/><Relationship Id="rId5" Type="http://schemas.openxmlformats.org/officeDocument/2006/relationships/customXml" Target="../ink/ink4.xml"/><Relationship Id="rId4" Type="http://schemas.openxmlformats.org/officeDocument/2006/relationships/customXml" Target="../ink/ink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T-upswNkRqE?feature=oembed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utoinsurance.com/research/new-vs-used-car-value-statistics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4D82D-C789-E7A7-2BF1-FB233FE399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Buying Your First Car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5FE9F-EC93-9260-FA15-35622257F2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Teachers: Sam and Mr. Pugh</a:t>
            </a:r>
          </a:p>
        </p:txBody>
      </p:sp>
    </p:spTree>
    <p:extLst>
      <p:ext uri="{BB962C8B-B14F-4D97-AF65-F5344CB8AC3E}">
        <p14:creationId xmlns:p14="http://schemas.microsoft.com/office/powerpoint/2010/main" val="149551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8EE457FF-670E-4EC1-ACD4-1173DA9A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AACCE-3D12-74C9-AC55-788D891F0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1734857"/>
            <a:ext cx="3765483" cy="33882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Vehicle History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C6C07-32B8-9823-9F96-3F7A9535D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8067" y="1506473"/>
            <a:ext cx="5365218" cy="4900014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 dirty="0"/>
              <a:t>For used cars, vehicle history is very important to know! It can tell you things that just looking at the car cannot. </a:t>
            </a:r>
          </a:p>
          <a:p>
            <a:r>
              <a:rPr lang="en-US" sz="1900" dirty="0"/>
              <a:t>Things to look for in a vehicle history:</a:t>
            </a:r>
          </a:p>
          <a:p>
            <a:pPr marL="171450" indent="-171450">
              <a:buFont typeface="Wingdings 2" charset="2"/>
              <a:buChar char=""/>
            </a:pPr>
            <a:r>
              <a:rPr lang="en-US" sz="1900" dirty="0"/>
              <a:t>Location the car has been sold. If was sold in a wet climate like Florida or Louisianna it might have water damage!</a:t>
            </a:r>
          </a:p>
          <a:p>
            <a:pPr marL="171450" indent="-171450">
              <a:buFont typeface="Wingdings 2" charset="2"/>
              <a:buChar char=""/>
            </a:pPr>
            <a:r>
              <a:rPr lang="en-US" sz="1900" dirty="0"/>
              <a:t>Regular oil changes. About one for every 7,000 miles on the odometer. Regular oil changes are the best predictor of a long-living car!</a:t>
            </a:r>
          </a:p>
          <a:p>
            <a:pPr marL="171450" indent="-171450">
              <a:buFont typeface="Wingdings 2" charset="2"/>
              <a:buChar char=""/>
            </a:pPr>
            <a:r>
              <a:rPr lang="en-US" sz="1900" dirty="0"/>
              <a:t>Milage. If the car has no miles for a long time or ever shows inconstancies in milage numbers, that is a big red flag!</a:t>
            </a:r>
          </a:p>
          <a:p>
            <a:pPr marL="171450" indent="-171450">
              <a:lnSpc>
                <a:spcPct val="90000"/>
              </a:lnSpc>
              <a:buFont typeface="Wingdings 2" charset="2"/>
              <a:buChar char=""/>
            </a:pPr>
            <a:endParaRPr lang="en-US" sz="1900" dirty="0"/>
          </a:p>
          <a:p>
            <a:pPr marL="171450" indent="-171450">
              <a:lnSpc>
                <a:spcPct val="90000"/>
              </a:lnSpc>
              <a:buFont typeface="Wingdings 2" charset="2"/>
              <a:buChar char=""/>
            </a:pPr>
            <a:endParaRPr lang="en-US" sz="19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60402-B8D8-BCEA-73D4-445562F76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84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286676-5C35-8DCA-8E20-2BDFEDA8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56824CE-083D-4ED5-94A5-655345BBE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0785D83B-2124-40CD-9E29-811BC2B7C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A13A5-200B-D9C0-41AE-1FAD9CD21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The Two Golden Rules of Car Buying: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A975E-6159-4D11-73A0-E08F78BB6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3DCEF0D-7833-37AE-9096-11B2E870B4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729536"/>
              </p:ext>
            </p:extLst>
          </p:nvPr>
        </p:nvGraphicFramePr>
        <p:xfrm>
          <a:off x="819149" y="2306978"/>
          <a:ext cx="10553700" cy="4099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3456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763989-2513-3F3C-7F06-DEBBF525D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C34B14D3-AE02-68B7-00D9-D6DDA7785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63A86A-53DA-01A7-2096-11048A4F1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arge car parking lot from above">
            <a:extLst>
              <a:ext uri="{FF2B5EF4-FFF2-40B4-BE49-F238E27FC236}">
                <a16:creationId xmlns:a16="http://schemas.microsoft.com/office/drawing/2014/main" id="{CCCE5AF0-7BFB-3C4E-5D7E-10FAD18705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136" b="92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3F760C-C271-8464-3416-15097A059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1449147"/>
            <a:ext cx="10572000" cy="37324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Question: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0A837-68B1-227D-3FCC-7765B7B2B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1" y="5280847"/>
            <a:ext cx="10572000" cy="4349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Does anyone know the average amount of money spent on cars?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5B44A-9511-E18D-6C4E-65D5965C6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B5CEABB6-07DC-46E8-9B57-56EC44A396E5}" type="slidenum">
              <a:rPr lang="en-US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12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2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A7347-6B98-86EE-C7B7-32F009D2F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6002976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E7597382-59B5-427B-9E49-55383F0A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6229804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26471DC7-FA6E-40EF-A167-93BB0BCE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43466"/>
            <a:ext cx="10905066" cy="4592561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B9D0405-D72E-7163-C003-162EB2B60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886017"/>
              </p:ext>
            </p:extLst>
          </p:nvPr>
        </p:nvGraphicFramePr>
        <p:xfrm>
          <a:off x="890622" y="873202"/>
          <a:ext cx="10410759" cy="4133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4685">
                  <a:extLst>
                    <a:ext uri="{9D8B030D-6E8A-4147-A177-3AD203B41FA5}">
                      <a16:colId xmlns:a16="http://schemas.microsoft.com/office/drawing/2014/main" val="4017774224"/>
                    </a:ext>
                  </a:extLst>
                </a:gridCol>
                <a:gridCol w="3393037">
                  <a:extLst>
                    <a:ext uri="{9D8B030D-6E8A-4147-A177-3AD203B41FA5}">
                      <a16:colId xmlns:a16="http://schemas.microsoft.com/office/drawing/2014/main" val="1396539971"/>
                    </a:ext>
                  </a:extLst>
                </a:gridCol>
                <a:gridCol w="3393037">
                  <a:extLst>
                    <a:ext uri="{9D8B030D-6E8A-4147-A177-3AD203B41FA5}">
                      <a16:colId xmlns:a16="http://schemas.microsoft.com/office/drawing/2014/main" val="421061210"/>
                    </a:ext>
                  </a:extLst>
                </a:gridCol>
              </a:tblGrid>
              <a:tr h="590442">
                <a:tc>
                  <a:txBody>
                    <a:bodyPr/>
                    <a:lstStyle/>
                    <a:p>
                      <a:pPr algn="l"/>
                      <a:r>
                        <a:rPr lang="en-US" sz="2700" b="1">
                          <a:effectLst/>
                        </a:rPr>
                        <a:t>The average ...</a:t>
                      </a:r>
                    </a:p>
                  </a:txBody>
                  <a:tcPr marL="137123" marR="137123" marT="68562" marB="6856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700" b="1">
                          <a:effectLst/>
                        </a:rPr>
                        <a:t>New cars</a:t>
                      </a:r>
                    </a:p>
                  </a:txBody>
                  <a:tcPr marL="137123" marR="137123" marT="68562" marB="6856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700" b="1">
                          <a:effectLst/>
                        </a:rPr>
                        <a:t>Used cars</a:t>
                      </a:r>
                    </a:p>
                  </a:txBody>
                  <a:tcPr marL="137123" marR="137123" marT="68562" marB="68562" anchor="ctr"/>
                </a:tc>
                <a:extLst>
                  <a:ext uri="{0D108BD9-81ED-4DB2-BD59-A6C34878D82A}">
                    <a16:rowId xmlns:a16="http://schemas.microsoft.com/office/drawing/2014/main" val="4284242133"/>
                  </a:ext>
                </a:extLst>
              </a:tr>
              <a:tr h="590442"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Monthly payment</a:t>
                      </a:r>
                    </a:p>
                  </a:txBody>
                  <a:tcPr marL="137123" marR="137123" marT="68562" marB="68562" anchor="ctr"/>
                </a:tc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$737.</a:t>
                      </a:r>
                    </a:p>
                  </a:txBody>
                  <a:tcPr marL="137123" marR="137123" marT="68562" marB="68562" anchor="ctr"/>
                </a:tc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$520.</a:t>
                      </a:r>
                    </a:p>
                  </a:txBody>
                  <a:tcPr marL="137123" marR="137123" marT="68562" marB="68562" anchor="ctr"/>
                </a:tc>
                <a:extLst>
                  <a:ext uri="{0D108BD9-81ED-4DB2-BD59-A6C34878D82A}">
                    <a16:rowId xmlns:a16="http://schemas.microsoft.com/office/drawing/2014/main" val="4236157409"/>
                  </a:ext>
                </a:extLst>
              </a:tr>
              <a:tr h="590442"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Loan amount</a:t>
                      </a:r>
                    </a:p>
                  </a:txBody>
                  <a:tcPr marL="137123" marR="137123" marT="68562" marB="68562" anchor="ctr"/>
                </a:tc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$41,068.</a:t>
                      </a:r>
                    </a:p>
                  </a:txBody>
                  <a:tcPr marL="137123" marR="137123" marT="68562" marB="68562" anchor="ctr"/>
                </a:tc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$26,091.</a:t>
                      </a:r>
                    </a:p>
                  </a:txBody>
                  <a:tcPr marL="137123" marR="137123" marT="68562" marB="68562" anchor="ctr"/>
                </a:tc>
                <a:extLst>
                  <a:ext uri="{0D108BD9-81ED-4DB2-BD59-A6C34878D82A}">
                    <a16:rowId xmlns:a16="http://schemas.microsoft.com/office/drawing/2014/main" val="3215272658"/>
                  </a:ext>
                </a:extLst>
              </a:tr>
              <a:tr h="590442"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Interest rate</a:t>
                      </a:r>
                    </a:p>
                  </a:txBody>
                  <a:tcPr marL="137123" marR="137123" marT="68562" marB="68562" anchor="ctr"/>
                </a:tc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6.61%.</a:t>
                      </a:r>
                    </a:p>
                  </a:txBody>
                  <a:tcPr marL="137123" marR="137123" marT="68562" marB="68562" anchor="ctr"/>
                </a:tc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11.74%.</a:t>
                      </a:r>
                    </a:p>
                  </a:txBody>
                  <a:tcPr marL="137123" marR="137123" marT="68562" marB="68562" anchor="ctr"/>
                </a:tc>
                <a:extLst>
                  <a:ext uri="{0D108BD9-81ED-4DB2-BD59-A6C34878D82A}">
                    <a16:rowId xmlns:a16="http://schemas.microsoft.com/office/drawing/2014/main" val="2772527812"/>
                  </a:ext>
                </a:extLst>
              </a:tr>
              <a:tr h="590442"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Loan term</a:t>
                      </a:r>
                    </a:p>
                  </a:txBody>
                  <a:tcPr marL="137123" marR="137123" marT="68562" marB="68562" anchor="ctr"/>
                </a:tc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68.17 months.</a:t>
                      </a:r>
                    </a:p>
                  </a:txBody>
                  <a:tcPr marL="137123" marR="137123" marT="68562" marB="68562" anchor="ctr"/>
                </a:tc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67.15 months.</a:t>
                      </a:r>
                    </a:p>
                  </a:txBody>
                  <a:tcPr marL="137123" marR="137123" marT="68562" marB="68562" anchor="ctr"/>
                </a:tc>
                <a:extLst>
                  <a:ext uri="{0D108BD9-81ED-4DB2-BD59-A6C34878D82A}">
                    <a16:rowId xmlns:a16="http://schemas.microsoft.com/office/drawing/2014/main" val="3615888420"/>
                  </a:ext>
                </a:extLst>
              </a:tr>
              <a:tr h="590442"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Credit score</a:t>
                      </a:r>
                    </a:p>
                  </a:txBody>
                  <a:tcPr marL="137123" marR="137123" marT="68562" marB="68562" anchor="ctr"/>
                </a:tc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755.</a:t>
                      </a:r>
                    </a:p>
                  </a:txBody>
                  <a:tcPr marL="137123" marR="137123" marT="68562" marB="68562" anchor="ctr"/>
                </a:tc>
                <a:tc>
                  <a:txBody>
                    <a:bodyPr/>
                    <a:lstStyle/>
                    <a:p>
                      <a:r>
                        <a:rPr lang="en-US" sz="2700">
                          <a:effectLst/>
                        </a:rPr>
                        <a:t>694.</a:t>
                      </a:r>
                    </a:p>
                  </a:txBody>
                  <a:tcPr marL="137123" marR="137123" marT="68562" marB="68562" anchor="ctr"/>
                </a:tc>
                <a:extLst>
                  <a:ext uri="{0D108BD9-81ED-4DB2-BD59-A6C34878D82A}">
                    <a16:rowId xmlns:a16="http://schemas.microsoft.com/office/drawing/2014/main" val="1664779133"/>
                  </a:ext>
                </a:extLst>
              </a:tr>
              <a:tr h="590442">
                <a:tc gridSpan="3">
                  <a:txBody>
                    <a:bodyPr/>
                    <a:lstStyle/>
                    <a:p>
                      <a:r>
                        <a:rPr lang="fr-FR" sz="2700">
                          <a:effectLst/>
                        </a:rPr>
                        <a:t>Source: Experian Information Solutions, 3rd quarter 2024.</a:t>
                      </a:r>
                    </a:p>
                  </a:txBody>
                  <a:tcPr marL="137123" marR="137123" marT="68562" marB="6856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042467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F2D6710-671F-5E8A-B7A2-7F5CB2244604}"/>
                  </a:ext>
                </a:extLst>
              </p14:cNvPr>
              <p14:cNvContentPartPr/>
              <p14:nvPr/>
            </p14:nvContentPartPr>
            <p14:xfrm>
              <a:off x="7863586" y="1785685"/>
              <a:ext cx="1194480" cy="19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F2D6710-671F-5E8A-B7A2-7F5CB22446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09946" y="1677685"/>
                <a:ext cx="1302120" cy="23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829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6DC8C3-59DD-FA1E-1F0F-0B514633C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53576798-7F98-4C7F-B6C7-6D41B5A7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09BC0-606E-3A4F-C304-EE8A2B7B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 dirty="0"/>
              <a:t>More reasons to research the car you are looking at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523552-D183-3A91-9921-A85EC48FD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2562" y="2497138"/>
            <a:ext cx="4739054" cy="3632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charset="2"/>
              <a:buChar char=""/>
            </a:pPr>
            <a:r>
              <a:rPr lang="en-US" sz="2800" dirty="0"/>
              <a:t>Gas milage</a:t>
            </a:r>
          </a:p>
          <a:p>
            <a:pPr>
              <a:buFont typeface="Wingdings 2" charset="2"/>
              <a:buChar char=""/>
            </a:pPr>
            <a:r>
              <a:rPr lang="en-US" sz="2800" dirty="0"/>
              <a:t>Known and future issues</a:t>
            </a:r>
          </a:p>
          <a:p>
            <a:pPr>
              <a:buFont typeface="Wingdings 2" charset="2"/>
              <a:buChar char=""/>
            </a:pPr>
            <a:r>
              <a:rPr lang="en-US" sz="2800" dirty="0"/>
              <a:t>Sizing and capacity</a:t>
            </a:r>
          </a:p>
          <a:p>
            <a:pPr>
              <a:buFont typeface="Wingdings 2" charset="2"/>
              <a:buChar char=""/>
            </a:pPr>
            <a:r>
              <a:rPr lang="en-US" sz="2800" dirty="0"/>
              <a:t>Insurance costs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E84BB-6990-34BE-F27D-EA5F97E1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17045" y="612933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B5CEABB6-07DC-46E8-9B57-56EC44A396E5}" type="slidenum">
              <a:rPr lang="en-US" smtClean="0"/>
              <a:pPr defTabSz="914400"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7" name="Picture 6" descr="A couple of people in a small car&#10;&#10;Description automatically generated">
            <a:extLst>
              <a:ext uri="{FF2B5EF4-FFF2-40B4-BE49-F238E27FC236}">
                <a16:creationId xmlns:a16="http://schemas.microsoft.com/office/drawing/2014/main" id="{C0F7C314-7BAD-F00A-DC52-B29700269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51" y="2505665"/>
            <a:ext cx="6277349" cy="353100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3071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6">
            <a:extLst>
              <a:ext uri="{FF2B5EF4-FFF2-40B4-BE49-F238E27FC236}">
                <a16:creationId xmlns:a16="http://schemas.microsoft.com/office/drawing/2014/main" id="{8EE457FF-670E-4EC1-ACD4-1173DA9A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6726C3-17C3-B72D-8032-881977F2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1734857"/>
            <a:ext cx="3765483" cy="33882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Know Your Listings!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3C748-B4B5-16F2-B7AE-E8C39C397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48960" y="284480"/>
            <a:ext cx="6207760" cy="6471920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Wingdings 2" charset="2"/>
              <a:buChar char=""/>
            </a:pPr>
            <a:r>
              <a:rPr lang="en-US" sz="1600" dirty="0"/>
              <a:t>Be aware of these things when looking at an online listing:</a:t>
            </a:r>
          </a:p>
          <a:p>
            <a:pPr>
              <a:lnSpc>
                <a:spcPct val="90000"/>
              </a:lnSpc>
              <a:buFont typeface="Wingdings 2" charset="2"/>
              <a:buChar char=""/>
            </a:pPr>
            <a:r>
              <a:rPr lang="en-US" sz="1600" dirty="0"/>
              <a:t>Legitimate website</a:t>
            </a:r>
          </a:p>
          <a:p>
            <a:pPr lvl="1">
              <a:lnSpc>
                <a:spcPct val="90000"/>
              </a:lnSpc>
              <a:buFont typeface="Wingdings 2" charset="2"/>
              <a:buChar char=""/>
            </a:pPr>
            <a:r>
              <a:rPr lang="en-US" sz="1600" dirty="0"/>
              <a:t>Autotrader</a:t>
            </a:r>
          </a:p>
          <a:p>
            <a:pPr lvl="1">
              <a:lnSpc>
                <a:spcPct val="90000"/>
              </a:lnSpc>
              <a:buFont typeface="Wingdings 2" charset="2"/>
              <a:buChar char=""/>
            </a:pPr>
            <a:r>
              <a:rPr lang="en-US" sz="1600" dirty="0"/>
              <a:t>CarMax</a:t>
            </a:r>
          </a:p>
          <a:p>
            <a:pPr lvl="1">
              <a:lnSpc>
                <a:spcPct val="90000"/>
              </a:lnSpc>
              <a:buFont typeface="Wingdings 2" charset="2"/>
              <a:buChar char=""/>
            </a:pPr>
            <a:r>
              <a:rPr lang="en-US" sz="1600" dirty="0"/>
              <a:t>Car Gurus</a:t>
            </a:r>
          </a:p>
          <a:p>
            <a:pPr lvl="1">
              <a:lnSpc>
                <a:spcPct val="90000"/>
              </a:lnSpc>
              <a:buFont typeface="Wingdings 2" charset="2"/>
              <a:buChar char=""/>
            </a:pPr>
            <a:r>
              <a:rPr lang="en-US" sz="1600" dirty="0"/>
              <a:t>Dealer sites</a:t>
            </a:r>
          </a:p>
          <a:p>
            <a:pPr lvl="1">
              <a:lnSpc>
                <a:spcPct val="90000"/>
              </a:lnSpc>
              <a:buFont typeface="Wingdings 2" charset="2"/>
              <a:buChar char=""/>
            </a:pPr>
            <a:r>
              <a:rPr lang="en-US" sz="1600" dirty="0"/>
              <a:t>Carvana (has had issues in the past)</a:t>
            </a:r>
          </a:p>
          <a:p>
            <a:pPr>
              <a:lnSpc>
                <a:spcPct val="90000"/>
              </a:lnSpc>
              <a:buFont typeface="Wingdings 2" charset="2"/>
              <a:buChar char=""/>
            </a:pPr>
            <a:r>
              <a:rPr lang="en-US" sz="1600" dirty="0"/>
              <a:t>High-quality, modern photos</a:t>
            </a:r>
          </a:p>
          <a:p>
            <a:pPr lvl="1">
              <a:lnSpc>
                <a:spcPct val="90000"/>
              </a:lnSpc>
              <a:buFont typeface="Wingdings 2" charset="2"/>
              <a:buChar char=""/>
            </a:pPr>
            <a:r>
              <a:rPr lang="en-US" sz="1600" dirty="0"/>
              <a:t>Look for multiple angles and pictures that look reasonable</a:t>
            </a:r>
          </a:p>
          <a:p>
            <a:pPr>
              <a:lnSpc>
                <a:spcPct val="90000"/>
              </a:lnSpc>
              <a:buFont typeface="Wingdings 2" charset="2"/>
              <a:buChar char=""/>
            </a:pPr>
            <a:r>
              <a:rPr lang="en-US" sz="1600" dirty="0"/>
              <a:t>Milage</a:t>
            </a:r>
          </a:p>
          <a:p>
            <a:pPr lvl="1">
              <a:lnSpc>
                <a:spcPct val="90000"/>
              </a:lnSpc>
              <a:buFont typeface="Wingdings 2" charset="2"/>
              <a:buChar char=""/>
            </a:pPr>
            <a:r>
              <a:rPr lang="en-US" sz="1600" dirty="0"/>
              <a:t>Milage is the biggest factor in the price of a used car. If it is significantly lower than other cars around the same price, be very careful!</a:t>
            </a:r>
          </a:p>
          <a:p>
            <a:pPr>
              <a:lnSpc>
                <a:spcPct val="90000"/>
              </a:lnSpc>
              <a:buFont typeface="Wingdings 2" charset="2"/>
              <a:buChar char=""/>
            </a:pPr>
            <a:r>
              <a:rPr lang="en-US" sz="1600" dirty="0"/>
              <a:t>Accident history</a:t>
            </a:r>
          </a:p>
          <a:p>
            <a:pPr lvl="1">
              <a:lnSpc>
                <a:spcPct val="90000"/>
              </a:lnSpc>
              <a:buFont typeface="Wingdings 2" charset="2"/>
              <a:buChar char=""/>
            </a:pPr>
            <a:r>
              <a:rPr lang="en-US" sz="1600" dirty="0"/>
              <a:t>In general, look for cars without major accidents. Even fender benders can sometimes leave damage that isn’t recorded on the listing.</a:t>
            </a:r>
          </a:p>
          <a:p>
            <a:pPr>
              <a:lnSpc>
                <a:spcPct val="90000"/>
              </a:lnSpc>
              <a:buFont typeface="Wingdings 2" charset="2"/>
              <a:buChar char=""/>
            </a:pP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9A1910-28E7-FF9F-DC62-D4282468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15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063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21900-9E11-1540-6E26-A1E743A7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A6219-02E9-7BFD-C72B-245A3F40A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63AB4-89D4-3FE9-6C54-A091A3E2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0B47179-2D49-8AC7-C28D-DA2C5207F0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A1E24C-D546-8AE9-B26D-0A58395B7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1" y="0"/>
            <a:ext cx="1207815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5335BC-6E94-58EB-7084-DE76322F3657}"/>
              </a:ext>
            </a:extLst>
          </p:cNvPr>
          <p:cNvSpPr/>
          <p:nvPr/>
        </p:nvSpPr>
        <p:spPr>
          <a:xfrm>
            <a:off x="8402320" y="4370388"/>
            <a:ext cx="3098800" cy="4302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EA7462B-EE8E-EC32-B42F-BBA64B6A1F34}"/>
              </a:ext>
            </a:extLst>
          </p:cNvPr>
          <p:cNvSpPr/>
          <p:nvPr/>
        </p:nvSpPr>
        <p:spPr>
          <a:xfrm>
            <a:off x="7983415" y="229211"/>
            <a:ext cx="1090247" cy="430212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7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970F6-3D10-AB7A-5640-11BCAF17C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6F19A-C388-1B71-C5AF-007E914D1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DA976-E65B-6DD2-AA92-2E4E8CB5F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1067EA-EE13-C11C-AF08-2DBFAB87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926A04-ED66-A359-A1FA-B128000AD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75CB35-CA1A-69F1-665D-5BC8481A808C}"/>
              </a:ext>
            </a:extLst>
          </p:cNvPr>
          <p:cNvSpPr/>
          <p:nvPr/>
        </p:nvSpPr>
        <p:spPr>
          <a:xfrm>
            <a:off x="8402320" y="4370388"/>
            <a:ext cx="3098800" cy="4302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080C50-B4A6-ABE4-F4AA-340F8DA77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904"/>
            <a:ext cx="12192000" cy="5608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A6B644-B1F3-60E5-C71F-B83333DB6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1" y="659423"/>
            <a:ext cx="12192000" cy="248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9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FC431-1FEE-DB34-32D8-530031D0A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80EE2-7F16-16D1-A4A8-38608F895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AB701-E6BF-04FA-C954-69B010BAC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10715-823A-CBD2-ADE3-2AFE4EE7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AA5E6D-0A56-0A74-0C74-1F2247A5CF16}"/>
              </a:ext>
            </a:extLst>
          </p:cNvPr>
          <p:cNvSpPr/>
          <p:nvPr/>
        </p:nvSpPr>
        <p:spPr>
          <a:xfrm>
            <a:off x="8402320" y="4370388"/>
            <a:ext cx="3098800" cy="4302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878534-53D2-26E7-A9DC-DC06D1A3D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7392"/>
            <a:ext cx="7274560" cy="34491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3C55E6-AD03-2CFF-89B1-0F17BB1AC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560" y="-646576"/>
            <a:ext cx="5527040" cy="34483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251720-713A-5A51-4784-6699775A6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24321"/>
            <a:ext cx="12192000" cy="50979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39BC892-5022-32CF-F438-2EA2F81AEAC7}"/>
              </a:ext>
            </a:extLst>
          </p:cNvPr>
          <p:cNvSpPr/>
          <p:nvPr/>
        </p:nvSpPr>
        <p:spPr>
          <a:xfrm>
            <a:off x="4287520" y="-457200"/>
            <a:ext cx="3261360" cy="457200"/>
          </a:xfrm>
          <a:prstGeom prst="rect">
            <a:avLst/>
          </a:prstGeom>
          <a:solidFill>
            <a:srgbClr val="0159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BF254B1-04CF-4182-F34B-DE84404A9E24}"/>
              </a:ext>
            </a:extLst>
          </p:cNvPr>
          <p:cNvSpPr/>
          <p:nvPr/>
        </p:nvSpPr>
        <p:spPr>
          <a:xfrm>
            <a:off x="2375095" y="6161187"/>
            <a:ext cx="1090247" cy="430212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3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5C9EB-99CF-2F6E-0A2B-AB700C703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CDFE3-882F-C347-A9FD-2054AAAC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16908-FA0D-64AA-225C-34993FA30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349E3-3ECE-D187-ABB3-78576A1C1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095A9E-1B6B-ECCA-C11A-6548CF5E8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192000" cy="66124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CA90241-8068-B810-C48C-950B2ECC4127}"/>
              </a:ext>
            </a:extLst>
          </p:cNvPr>
          <p:cNvSpPr/>
          <p:nvPr/>
        </p:nvSpPr>
        <p:spPr>
          <a:xfrm>
            <a:off x="0" y="6582019"/>
            <a:ext cx="12192000" cy="3877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2FAA77-A61E-8E51-EFB3-8F0400CF9548}"/>
              </a:ext>
            </a:extLst>
          </p:cNvPr>
          <p:cNvSpPr/>
          <p:nvPr/>
        </p:nvSpPr>
        <p:spPr>
          <a:xfrm>
            <a:off x="1483360" y="6161187"/>
            <a:ext cx="6380479" cy="490598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29E2A-0C29-B44F-4B4A-61B24506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4961534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Question: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3BE21-08BC-4B70-2CAF-C2160A6B8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1" y="5280847"/>
            <a:ext cx="4961535" cy="7856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What do you want out of your first car?</a:t>
            </a:r>
          </a:p>
        </p:txBody>
      </p:sp>
      <p:pic>
        <p:nvPicPr>
          <p:cNvPr id="14" name="Picture 13" descr="A dashboard of a car">
            <a:extLst>
              <a:ext uri="{FF2B5EF4-FFF2-40B4-BE49-F238E27FC236}">
                <a16:creationId xmlns:a16="http://schemas.microsoft.com/office/drawing/2014/main" id="{F0ED72FB-4317-6275-D3BF-62E60C20A8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08" r="24505" b="-1"/>
          <a:stretch/>
        </p:blipFill>
        <p:spPr>
          <a:xfrm>
            <a:off x="6100916" y="10"/>
            <a:ext cx="6091084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79DFC-3FE4-21B0-BA31-3DFE35171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B5CEABB6-07DC-46E8-9B57-56EC44A396E5}" type="slidenum">
              <a:rPr lang="en-US"/>
              <a:pPr defTabSz="914400"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6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32188-8085-90DB-EC65-254BC3E19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DEAAA-CCB6-8740-19C0-A536A249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AFBFE-C7C1-EE91-EB9C-601C22FDF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1C740-0AF0-F5A2-872F-D85C4470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3D9C89-EB46-2DFC-D6C2-82C69C456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981"/>
            <a:ext cx="12192000" cy="5574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FE19BD-0550-CA53-ABB3-4654191A71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51"/>
          <a:stretch/>
        </p:blipFill>
        <p:spPr>
          <a:xfrm>
            <a:off x="451514" y="641981"/>
            <a:ext cx="8387686" cy="557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4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8EE457FF-670E-4EC1-ACD4-1173DA9A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5C44DBB-AD7C-4682-B258-6367305D2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C9785-DC1D-9A72-C24E-0543CEE9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218476"/>
            <a:ext cx="3187318" cy="4421050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200" b="1">
                <a:solidFill>
                  <a:schemeClr val="tx1"/>
                </a:solidFill>
              </a:rPr>
              <a:t>So….What Car Should I Buy?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CED323-FAF0-4E0B-8717-FC1F468A2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34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2E6324-113A-AFBF-C805-1B2B67F29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6751" y="1218475"/>
            <a:ext cx="6080050" cy="4421051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 dirty="0"/>
              <a:t>That’s the beauty of it! </a:t>
            </a:r>
            <a:r>
              <a:rPr lang="en-US" sz="1600" b="1" dirty="0"/>
              <a:t>You get to choose</a:t>
            </a:r>
            <a:r>
              <a:rPr lang="en-US" sz="1600" dirty="0"/>
              <a:t>. 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Most experts recommend starting with a cheaper used car that seems like it will last a while. This allows you time to build up some money to buy your dream car and it doesn’t cripple you with debt! </a:t>
            </a:r>
          </a:p>
          <a:p>
            <a:r>
              <a:rPr lang="en-US" sz="1600" dirty="0"/>
              <a:t>You are also protecting your dream car! You are much more likely to damage your </a:t>
            </a:r>
            <a:r>
              <a:rPr lang="en-US" sz="1600" b="1" dirty="0"/>
              <a:t>first car </a:t>
            </a:r>
            <a:r>
              <a:rPr lang="en-US" sz="1600" dirty="0"/>
              <a:t>than a </a:t>
            </a:r>
            <a:r>
              <a:rPr lang="en-US" sz="1600" b="1" dirty="0"/>
              <a:t>future one</a:t>
            </a:r>
            <a:r>
              <a:rPr lang="en-US" sz="1600" dirty="0"/>
              <a:t>. It can be a smart strategy to use your first car as a buffer!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53D00B-0E2D-51FC-8053-F6A99DE27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21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886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2D934-B7E7-8A48-E699-50E03C69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1346266"/>
            <a:ext cx="4761740" cy="2080934"/>
          </a:xfrm>
        </p:spPr>
        <p:txBody>
          <a:bodyPr>
            <a:noAutofit/>
          </a:bodyPr>
          <a:lstStyle/>
          <a:p>
            <a:r>
              <a:rPr lang="en-US" sz="6000" dirty="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B4681-E2D4-8DD0-B784-245579153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9849" y="3662171"/>
            <a:ext cx="3632909" cy="888314"/>
          </a:xfrm>
        </p:spPr>
        <p:txBody>
          <a:bodyPr>
            <a:normAutofit/>
          </a:bodyPr>
          <a:lstStyle/>
          <a:p>
            <a:r>
              <a:rPr lang="en-US" sz="2400" dirty="0"/>
              <a:t>Please give us feedback on a form!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CCFCAC-38FE-B629-9A84-01E2224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88157D5-E50C-5248-6F3B-C2C0E15CCB91}"/>
                  </a:ext>
                </a:extLst>
              </p14:cNvPr>
              <p14:cNvContentPartPr/>
              <p14:nvPr/>
            </p14:nvContentPartPr>
            <p14:xfrm>
              <a:off x="3593054" y="5228005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88157D5-E50C-5248-6F3B-C2C0E15CCB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86934" y="5221885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6924151B-E2AE-A57B-CA10-014D302F8F76}"/>
              </a:ext>
            </a:extLst>
          </p:cNvPr>
          <p:cNvGrpSpPr/>
          <p:nvPr/>
        </p:nvGrpSpPr>
        <p:grpSpPr>
          <a:xfrm>
            <a:off x="3926414" y="5056285"/>
            <a:ext cx="360" cy="360"/>
            <a:chOff x="3926414" y="5056285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688D0A9-ED18-9662-8476-705F902E0BA4}"/>
                    </a:ext>
                  </a:extLst>
                </p14:cNvPr>
                <p14:cNvContentPartPr/>
                <p14:nvPr/>
              </p14:nvContentPartPr>
              <p14:xfrm>
                <a:off x="3926414" y="5056285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688D0A9-ED18-9662-8476-705F902E0BA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20294" y="505016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2195EDE-10D2-676E-3A67-965812297AC7}"/>
                    </a:ext>
                  </a:extLst>
                </p14:cNvPr>
                <p14:cNvContentPartPr/>
                <p14:nvPr/>
              </p14:nvContentPartPr>
              <p14:xfrm>
                <a:off x="3926414" y="505628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2195EDE-10D2-676E-3A67-965812297AC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20294" y="505016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C2F2E47-CBA9-77AC-345E-9C5F0011025B}"/>
                  </a:ext>
                </a:extLst>
              </p14:cNvPr>
              <p14:cNvContentPartPr/>
              <p14:nvPr/>
            </p14:nvContentPartPr>
            <p14:xfrm>
              <a:off x="2646254" y="527120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C2F2E47-CBA9-77AC-345E-9C5F0011025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0134" y="5265085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7895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DC8C3-59DD-FA1E-1F0F-0B514633C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he ONLY safe way to get into a BMW i8">
            <a:hlinkClick r:id="" action="ppaction://media"/>
            <a:extLst>
              <a:ext uri="{FF2B5EF4-FFF2-40B4-BE49-F238E27FC236}">
                <a16:creationId xmlns:a16="http://schemas.microsoft.com/office/drawing/2014/main" id="{A9F4A452-A953-225E-591F-84E722F063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5291" y="0"/>
            <a:ext cx="12192000" cy="688309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D609BC0-606E-3A4F-C304-EE8A2B7B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078053"/>
            <a:ext cx="10561418" cy="566738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Reasons to research your vehicle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523552-D183-3A91-9921-A85EC48FD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E84BB-6990-34BE-F27D-EA5F97E1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0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2BA05-1A1B-129F-FF20-7BE76CBB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1734857"/>
            <a:ext cx="3765483" cy="3388287"/>
          </a:xfrm>
        </p:spPr>
        <p:txBody>
          <a:bodyPr anchor="ctr">
            <a:normAutofit/>
          </a:bodyPr>
          <a:lstStyle/>
          <a:p>
            <a:r>
              <a:rPr lang="en-US" dirty="0"/>
              <a:t>New Car:</a:t>
            </a:r>
            <a:br>
              <a:rPr lang="en-US" dirty="0"/>
            </a:br>
            <a:r>
              <a:rPr lang="en-US" dirty="0"/>
              <a:t>Pros and 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70C9F-2C7D-17DE-32EA-7907171EA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068" y="978993"/>
            <a:ext cx="5966596" cy="2450007"/>
          </a:xfrm>
          <a:effectLst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PROS:</a:t>
            </a:r>
          </a:p>
          <a:p>
            <a:r>
              <a:rPr lang="en-US" dirty="0"/>
              <a:t>Usually more comprehensive warranty</a:t>
            </a:r>
          </a:p>
          <a:p>
            <a:r>
              <a:rPr lang="en-US" dirty="0"/>
              <a:t>Unlikely to have issues immediately</a:t>
            </a:r>
          </a:p>
          <a:p>
            <a:r>
              <a:rPr lang="en-US" dirty="0"/>
              <a:t>No previous owners so no risk of hidden damage</a:t>
            </a:r>
          </a:p>
          <a:p>
            <a:r>
              <a:rPr lang="en-US" dirty="0"/>
              <a:t>It probably smells like a pine tree or something</a:t>
            </a:r>
          </a:p>
          <a:p>
            <a:r>
              <a:rPr lang="en-US" dirty="0"/>
              <a:t>More lifetime of the car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C22AF-5808-A7D0-0F2C-06269F862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B4B6CD-70F6-C238-57A6-C807ED8F0C1C}"/>
              </a:ext>
            </a:extLst>
          </p:cNvPr>
          <p:cNvSpPr txBox="1">
            <a:spLocks/>
          </p:cNvSpPr>
          <p:nvPr/>
        </p:nvSpPr>
        <p:spPr>
          <a:xfrm>
            <a:off x="6008068" y="3631622"/>
            <a:ext cx="5966596" cy="29012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en-US" dirty="0"/>
              <a:t>CONS:</a:t>
            </a:r>
          </a:p>
          <a:p>
            <a:r>
              <a:rPr lang="en-US" dirty="0"/>
              <a:t>Much more expensive</a:t>
            </a:r>
          </a:p>
          <a:p>
            <a:r>
              <a:rPr lang="en-US" dirty="0"/>
              <a:t>Loses value very quickly</a:t>
            </a:r>
          </a:p>
          <a:p>
            <a:r>
              <a:rPr lang="en-US" dirty="0"/>
              <a:t>It will be a “used car” as soon as you buy it</a:t>
            </a:r>
          </a:p>
          <a:p>
            <a:r>
              <a:rPr lang="en-US" dirty="0"/>
              <a:t>No one can tell the difference between a well-maintained used car and a “new” car after 3-6 months.</a:t>
            </a:r>
          </a:p>
          <a:p>
            <a:r>
              <a:rPr lang="en-US" dirty="0"/>
              <a:t>Repair, upkeep, and parts are more expensive</a:t>
            </a:r>
          </a:p>
          <a:p>
            <a:pPr marL="0" indent="0">
              <a:buFont typeface="Wingdings 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612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9812AC-386D-3A50-BC42-9E5FD8D22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5659D5-72A8-F75D-2E7F-FA98E0959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618EC3A-7E18-4806-E4E8-498BB5EE3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2E14B-E347-5E28-8069-23AC23095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1734857"/>
            <a:ext cx="3765483" cy="3388287"/>
          </a:xfrm>
        </p:spPr>
        <p:txBody>
          <a:bodyPr anchor="ctr">
            <a:normAutofit/>
          </a:bodyPr>
          <a:lstStyle/>
          <a:p>
            <a:r>
              <a:rPr lang="en-US" dirty="0"/>
              <a:t>Used Car:</a:t>
            </a:r>
            <a:br>
              <a:rPr lang="en-US" dirty="0"/>
            </a:br>
            <a:r>
              <a:rPr lang="en-US" dirty="0"/>
              <a:t>Pros and 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8B34D-4F40-10AE-5157-0FD7686AC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068" y="295181"/>
            <a:ext cx="5365218" cy="3203393"/>
          </a:xfrm>
          <a:effec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PROS: </a:t>
            </a:r>
          </a:p>
          <a:p>
            <a:r>
              <a:rPr lang="en-US" dirty="0"/>
              <a:t>Much less expensive</a:t>
            </a:r>
          </a:p>
          <a:p>
            <a:r>
              <a:rPr lang="en-US" dirty="0"/>
              <a:t>No need to worry about the inevitable minor dings and scratches</a:t>
            </a:r>
          </a:p>
          <a:p>
            <a:r>
              <a:rPr lang="en-US" dirty="0"/>
              <a:t>Not eating the 20% “off the lot” value loss</a:t>
            </a:r>
          </a:p>
          <a:p>
            <a:r>
              <a:rPr lang="en-US" dirty="0"/>
              <a:t>Significantly lower insurance cost</a:t>
            </a:r>
          </a:p>
          <a:p>
            <a:r>
              <a:rPr lang="en-US" dirty="0"/>
              <a:t>Used parts are much cheaper if you want to mod your vehicle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52D4C-4292-8BCB-B6AB-674A5A6F1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48A3CC-13B6-2814-3EAD-76A3E819C566}"/>
              </a:ext>
            </a:extLst>
          </p:cNvPr>
          <p:cNvSpPr txBox="1">
            <a:spLocks/>
          </p:cNvSpPr>
          <p:nvPr/>
        </p:nvSpPr>
        <p:spPr>
          <a:xfrm>
            <a:off x="6008067" y="3428999"/>
            <a:ext cx="5365218" cy="32033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en-US" dirty="0"/>
              <a:t>CONS: </a:t>
            </a:r>
          </a:p>
          <a:p>
            <a:r>
              <a:rPr lang="en-US" dirty="0"/>
              <a:t>Higher rate of issues (192 per 100 in new versus ~250 per 100 in used)</a:t>
            </a:r>
          </a:p>
          <a:p>
            <a:pPr lvl="2"/>
            <a:r>
              <a:rPr lang="en-US" dirty="0">
                <a:hlinkClick r:id="rId2"/>
              </a:rPr>
              <a:t>New vs. Used-Car Value Statistics</a:t>
            </a:r>
            <a:endParaRPr lang="en-US" dirty="0"/>
          </a:p>
          <a:p>
            <a:r>
              <a:rPr lang="en-US" dirty="0"/>
              <a:t>Might not have a pine smell</a:t>
            </a:r>
          </a:p>
          <a:p>
            <a:r>
              <a:rPr lang="en-US" dirty="0"/>
              <a:t>May have minor cosmetic damage</a:t>
            </a:r>
          </a:p>
          <a:p>
            <a:pPr marL="0" indent="0">
              <a:buFont typeface="Wingdings 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1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440C-2D92-A71C-1A2D-7A44CD21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51990-5086-701D-074D-A4F03BCDF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go in blind. Know and have a screenshot of some cars on their lot</a:t>
            </a:r>
          </a:p>
          <a:p>
            <a:r>
              <a:rPr lang="en-US" dirty="0"/>
              <a:t>Have a budget in mind and don’t let anyone talk you over it! If you need to readjust your budget, come back on another day</a:t>
            </a:r>
          </a:p>
          <a:p>
            <a:r>
              <a:rPr lang="en-US" dirty="0"/>
              <a:t>Be willing to walk away form any car! Dealerships like to change the price or add fees after they think you are getting attached to the car!</a:t>
            </a:r>
          </a:p>
          <a:p>
            <a:r>
              <a:rPr lang="en-US" dirty="0"/>
              <a:t>They want you to fall in love with it </a:t>
            </a:r>
            <a:r>
              <a:rPr lang="en-US" b="1" dirty="0"/>
              <a:t>THEN </a:t>
            </a:r>
            <a:r>
              <a:rPr lang="en-US" dirty="0"/>
              <a:t>talk money, not the other way around</a:t>
            </a:r>
          </a:p>
          <a:p>
            <a:r>
              <a:rPr lang="en-US" b="1" dirty="0"/>
              <a:t>If you can’t see/touch/drive the car before buying, then don’t buy!</a:t>
            </a: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26970-7D7A-CFED-EEC6-301DA5E1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5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F9F79-0457-A727-EEB6-C2DFC919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36FD8-A578-97F5-F120-D8AC1DA8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Third-Party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434C1-812E-0F00-D807-12F0DA896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 third-party seller is anyone you purchase from that isn’t a dealer or a business. Facebook Marketplace, Craigslist, other private listings.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Before buying from a their-party, you must get the vehicle inspected by a trusted mechanic. This is a </a:t>
            </a:r>
            <a:r>
              <a:rPr lang="en-US" b="1" dirty="0"/>
              <a:t>MUST</a:t>
            </a:r>
            <a:r>
              <a:rPr lang="en-US" dirty="0"/>
              <a:t>. You need to know what you’re getting into!</a:t>
            </a:r>
          </a:p>
          <a:p>
            <a:r>
              <a:rPr lang="en-US" dirty="0"/>
              <a:t>Use the VIN (Vehicle Identification Number) to search the car’s history on </a:t>
            </a:r>
            <a:r>
              <a:rPr lang="en-US" dirty="0" err="1"/>
              <a:t>CarFax</a:t>
            </a:r>
            <a:endParaRPr lang="en-US" dirty="0"/>
          </a:p>
          <a:p>
            <a:r>
              <a:rPr lang="en-US" dirty="0"/>
              <a:t>Ask the seller for a detailed vehicle history and report.</a:t>
            </a:r>
          </a:p>
          <a:p>
            <a:r>
              <a:rPr lang="en-US" dirty="0"/>
              <a:t>Ask about accidents, repairs, anything that the person should know.</a:t>
            </a:r>
          </a:p>
          <a:p>
            <a:r>
              <a:rPr lang="en-US" dirty="0"/>
              <a:t>Check the seller’s details. If it is a new account, don’t buy!</a:t>
            </a:r>
          </a:p>
          <a:p>
            <a:r>
              <a:rPr lang="en-US" dirty="0"/>
              <a:t>Never pay for </a:t>
            </a:r>
            <a:r>
              <a:rPr lang="en-US" b="1" dirty="0"/>
              <a:t>ANYTHING </a:t>
            </a:r>
            <a:r>
              <a:rPr lang="en-US" dirty="0"/>
              <a:t>with gift cards! This is a clear sign of a scam.</a:t>
            </a:r>
          </a:p>
          <a:p>
            <a:r>
              <a:rPr lang="en-US" b="1" dirty="0"/>
              <a:t>If you can’t see/touch/drive the car before buying, then don’t buy!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D109E-500B-A7A9-1594-593BFEAB8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33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DEFD1-26FD-760B-AC65-4A7667B78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53EC1-9D26-A026-C9A5-2E924C89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CCFB6-2380-F795-B167-808AD3D47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24" y="2524676"/>
            <a:ext cx="10554574" cy="3636511"/>
          </a:xfrm>
        </p:spPr>
        <p:txBody>
          <a:bodyPr/>
          <a:lstStyle/>
          <a:p>
            <a:r>
              <a:rPr lang="en-US" dirty="0"/>
              <a:t>Online only sellers like Carvana can look very legit but they have more ways to hide issues in their cars!</a:t>
            </a:r>
          </a:p>
          <a:p>
            <a:r>
              <a:rPr lang="en-US" dirty="0"/>
              <a:t>Be on the lookout for doctored photos and “deep” deals</a:t>
            </a:r>
          </a:p>
          <a:p>
            <a:r>
              <a:rPr lang="en-US" dirty="0"/>
              <a:t>Research the area the car was first sold in to see if there are known issues</a:t>
            </a:r>
          </a:p>
          <a:p>
            <a:r>
              <a:rPr lang="en-US" dirty="0"/>
              <a:t>Don’t ever pay a separate fee to have the car shipped to you!</a:t>
            </a:r>
          </a:p>
          <a:p>
            <a:r>
              <a:rPr lang="en-US" dirty="0"/>
              <a:t>Online shopping is easier </a:t>
            </a:r>
            <a:r>
              <a:rPr lang="en-US" b="1" dirty="0"/>
              <a:t>because</a:t>
            </a:r>
            <a:r>
              <a:rPr lang="en-US" dirty="0"/>
              <a:t> it is more expensive!</a:t>
            </a:r>
          </a:p>
          <a:p>
            <a:r>
              <a:rPr lang="en-US" dirty="0"/>
              <a:t>You will not be able to negotiate the price of the car.</a:t>
            </a:r>
          </a:p>
          <a:p>
            <a:r>
              <a:rPr lang="en-US" b="1" dirty="0"/>
              <a:t>If you can’t see/touch/drive the car before buying, then don’t buy!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B55C5-E4D4-1D08-9EAD-132570E4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901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50D6C-BDCF-81E6-9604-81C49DE52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02" y="619760"/>
            <a:ext cx="4961534" cy="3444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dirty="0"/>
              <a:t>The farther from a dealer you go, the more legwork you have to do to make sure that car is going to be reliable.</a:t>
            </a:r>
          </a:p>
        </p:txBody>
      </p:sp>
      <p:pic>
        <p:nvPicPr>
          <p:cNvPr id="9" name="Picture 8" descr="Light trail in front of a car">
            <a:extLst>
              <a:ext uri="{FF2B5EF4-FFF2-40B4-BE49-F238E27FC236}">
                <a16:creationId xmlns:a16="http://schemas.microsoft.com/office/drawing/2014/main" id="{08872F0A-55D8-54FB-B3DC-9F1A7BE092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586" r="21793"/>
          <a:stretch/>
        </p:blipFill>
        <p:spPr>
          <a:xfrm>
            <a:off x="6100916" y="10"/>
            <a:ext cx="6091084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A4AA7-3012-951E-D7B7-B6CC48DA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B5CEABB6-07DC-46E8-9B57-56EC44A396E5}" type="slidenum">
              <a:rPr lang="en-US" smtClean="0"/>
              <a:pPr defTabSz="914400"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5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B39BD0-040C-43BE-B0E4-512B09E800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045227-5724-4DBF-9712-031B1BFB2C3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22457D9-12AC-4794-A05E-F1B90FCD8D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465</TotalTime>
  <Words>1074</Words>
  <Application>Microsoft Office PowerPoint</Application>
  <PresentationFormat>Widescreen</PresentationFormat>
  <Paragraphs>131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Wingdings 2</vt:lpstr>
      <vt:lpstr>Quotable</vt:lpstr>
      <vt:lpstr>Buying Your First Car</vt:lpstr>
      <vt:lpstr>Question: </vt:lpstr>
      <vt:lpstr>Reasons to research your vehicle</vt:lpstr>
      <vt:lpstr>New Car: Pros and Cons</vt:lpstr>
      <vt:lpstr>Used Car: Pros and Cons</vt:lpstr>
      <vt:lpstr>Dealerships</vt:lpstr>
      <vt:lpstr>Third-Party</vt:lpstr>
      <vt:lpstr>Online</vt:lpstr>
      <vt:lpstr>The farther from a dealer you go, the more legwork you have to do to make sure that car is going to be reliable.</vt:lpstr>
      <vt:lpstr>Vehicle History</vt:lpstr>
      <vt:lpstr>The Two Golden Rules of Car Buying:</vt:lpstr>
      <vt:lpstr>Question: </vt:lpstr>
      <vt:lpstr>PowerPoint Presentation</vt:lpstr>
      <vt:lpstr>More reasons to research the car you are looking at</vt:lpstr>
      <vt:lpstr>Know Your Listings!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So….What Car Should I Buy?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Samuel Chaverin</dc:creator>
  <cp:lastModifiedBy>Samuel Chaverin</cp:lastModifiedBy>
  <cp:revision>8</cp:revision>
  <dcterms:created xsi:type="dcterms:W3CDTF">2025-01-16T20:49:37Z</dcterms:created>
  <dcterms:modified xsi:type="dcterms:W3CDTF">2025-01-21T21:56:17Z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