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8"/>
  </p:notesMasterIdLst>
  <p:sldIdLst>
    <p:sldId id="256" r:id="rId2"/>
    <p:sldId id="278" r:id="rId3"/>
    <p:sldId id="270" r:id="rId4"/>
    <p:sldId id="271" r:id="rId5"/>
    <p:sldId id="272" r:id="rId6"/>
    <p:sldId id="273" r:id="rId7"/>
    <p:sldId id="261" r:id="rId8"/>
    <p:sldId id="277" r:id="rId9"/>
    <p:sldId id="282" r:id="rId10"/>
    <p:sldId id="279" r:id="rId11"/>
    <p:sldId id="283" r:id="rId12"/>
    <p:sldId id="267" r:id="rId13"/>
    <p:sldId id="281" r:id="rId14"/>
    <p:sldId id="274" r:id="rId15"/>
    <p:sldId id="280" r:id="rId16"/>
    <p:sldId id="262" r:id="rId17"/>
    <p:sldId id="265" r:id="rId18"/>
    <p:sldId id="260" r:id="rId19"/>
    <p:sldId id="263" r:id="rId20"/>
    <p:sldId id="266" r:id="rId21"/>
    <p:sldId id="258" r:id="rId22"/>
    <p:sldId id="259" r:id="rId23"/>
    <p:sldId id="269" r:id="rId24"/>
    <p:sldId id="264" r:id="rId25"/>
    <p:sldId id="275"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A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CB375-B20F-41ED-B0C0-35A87BCBF698}"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2CAF244E-932D-4E5C-8675-A3359F93811B}">
      <dgm:prSet/>
      <dgm:spPr/>
      <dgm:t>
        <a:bodyPr/>
        <a:lstStyle/>
        <a:p>
          <a:r>
            <a:rPr lang="en-US"/>
            <a:t>One of the biggest parts of health as a teen but no one wants to talk about it!</a:t>
          </a:r>
        </a:p>
      </dgm:t>
    </dgm:pt>
    <dgm:pt modelId="{03F1283D-5993-4FCE-8F7B-24DBFEC71806}" type="parTrans" cxnId="{5A44F7E7-72B5-4112-A177-83A965C04816}">
      <dgm:prSet/>
      <dgm:spPr/>
      <dgm:t>
        <a:bodyPr/>
        <a:lstStyle/>
        <a:p>
          <a:endParaRPr lang="en-US"/>
        </a:p>
      </dgm:t>
    </dgm:pt>
    <dgm:pt modelId="{A3D21AD4-59EE-44DE-A329-9CCF229CB2CB}" type="sibTrans" cxnId="{5A44F7E7-72B5-4112-A177-83A965C04816}">
      <dgm:prSet/>
      <dgm:spPr/>
      <dgm:t>
        <a:bodyPr/>
        <a:lstStyle/>
        <a:p>
          <a:endParaRPr lang="en-US"/>
        </a:p>
      </dgm:t>
    </dgm:pt>
    <dgm:pt modelId="{91C5529A-200B-467A-872A-60181CC10098}">
      <dgm:prSet/>
      <dgm:spPr/>
      <dgm:t>
        <a:bodyPr/>
        <a:lstStyle/>
        <a:p>
          <a:r>
            <a:rPr lang="en-US" dirty="0"/>
            <a:t>Sexual health is a part of health like any of the other types and you have a great deal of control over it. </a:t>
          </a:r>
        </a:p>
      </dgm:t>
    </dgm:pt>
    <dgm:pt modelId="{90188C51-5B4F-4946-B951-B8E44833D340}" type="parTrans" cxnId="{D4329EEF-B321-4E59-A7A6-42768F011FC9}">
      <dgm:prSet/>
      <dgm:spPr/>
      <dgm:t>
        <a:bodyPr/>
        <a:lstStyle/>
        <a:p>
          <a:endParaRPr lang="en-US"/>
        </a:p>
      </dgm:t>
    </dgm:pt>
    <dgm:pt modelId="{A81EB983-0014-4241-BF8A-3C6EC39D82B7}" type="sibTrans" cxnId="{D4329EEF-B321-4E59-A7A6-42768F011FC9}">
      <dgm:prSet/>
      <dgm:spPr/>
      <dgm:t>
        <a:bodyPr/>
        <a:lstStyle/>
        <a:p>
          <a:endParaRPr lang="en-US"/>
        </a:p>
      </dgm:t>
    </dgm:pt>
    <dgm:pt modelId="{1A1BE37D-4C31-4B62-AADB-56DDE4341D5F}" type="pres">
      <dgm:prSet presAssocID="{9F3CB375-B20F-41ED-B0C0-35A87BCBF698}" presName="hierChild1" presStyleCnt="0">
        <dgm:presLayoutVars>
          <dgm:chPref val="1"/>
          <dgm:dir/>
          <dgm:animOne val="branch"/>
          <dgm:animLvl val="lvl"/>
          <dgm:resizeHandles/>
        </dgm:presLayoutVars>
      </dgm:prSet>
      <dgm:spPr/>
    </dgm:pt>
    <dgm:pt modelId="{CE947F1B-AA6A-4693-B4D4-E76B44A4A6D1}" type="pres">
      <dgm:prSet presAssocID="{2CAF244E-932D-4E5C-8675-A3359F93811B}" presName="hierRoot1" presStyleCnt="0"/>
      <dgm:spPr/>
    </dgm:pt>
    <dgm:pt modelId="{5F0EA9C5-CC16-4F07-95F4-AAD65DC8FA35}" type="pres">
      <dgm:prSet presAssocID="{2CAF244E-932D-4E5C-8675-A3359F93811B}" presName="composite" presStyleCnt="0"/>
      <dgm:spPr/>
    </dgm:pt>
    <dgm:pt modelId="{C5FD3F11-24CF-4FF1-B1D0-7D3FCCC262DF}" type="pres">
      <dgm:prSet presAssocID="{2CAF244E-932D-4E5C-8675-A3359F93811B}" presName="background" presStyleLbl="node0" presStyleIdx="0" presStyleCnt="2"/>
      <dgm:spPr/>
    </dgm:pt>
    <dgm:pt modelId="{F748308E-3E81-40F6-9B93-2DF4AFE59DA5}" type="pres">
      <dgm:prSet presAssocID="{2CAF244E-932D-4E5C-8675-A3359F93811B}" presName="text" presStyleLbl="fgAcc0" presStyleIdx="0" presStyleCnt="2">
        <dgm:presLayoutVars>
          <dgm:chPref val="3"/>
        </dgm:presLayoutVars>
      </dgm:prSet>
      <dgm:spPr/>
    </dgm:pt>
    <dgm:pt modelId="{0D6397C2-4F2B-4B61-B358-E3792639C49C}" type="pres">
      <dgm:prSet presAssocID="{2CAF244E-932D-4E5C-8675-A3359F93811B}" presName="hierChild2" presStyleCnt="0"/>
      <dgm:spPr/>
    </dgm:pt>
    <dgm:pt modelId="{2E93872D-0EE8-42B2-9693-9659E8AD9CED}" type="pres">
      <dgm:prSet presAssocID="{91C5529A-200B-467A-872A-60181CC10098}" presName="hierRoot1" presStyleCnt="0"/>
      <dgm:spPr/>
    </dgm:pt>
    <dgm:pt modelId="{24A26E9F-2CDA-458F-8BBE-511F90DCF5A7}" type="pres">
      <dgm:prSet presAssocID="{91C5529A-200B-467A-872A-60181CC10098}" presName="composite" presStyleCnt="0"/>
      <dgm:spPr/>
    </dgm:pt>
    <dgm:pt modelId="{F968DAA4-E6E4-4C64-A9A2-F697F1F8F8A2}" type="pres">
      <dgm:prSet presAssocID="{91C5529A-200B-467A-872A-60181CC10098}" presName="background" presStyleLbl="node0" presStyleIdx="1" presStyleCnt="2"/>
      <dgm:spPr/>
    </dgm:pt>
    <dgm:pt modelId="{8CEA3D9A-49A0-4E3C-9323-CE3248B1BF18}" type="pres">
      <dgm:prSet presAssocID="{91C5529A-200B-467A-872A-60181CC10098}" presName="text" presStyleLbl="fgAcc0" presStyleIdx="1" presStyleCnt="2">
        <dgm:presLayoutVars>
          <dgm:chPref val="3"/>
        </dgm:presLayoutVars>
      </dgm:prSet>
      <dgm:spPr/>
    </dgm:pt>
    <dgm:pt modelId="{95FFCADB-5768-41BE-96D0-C3D0B652F3F7}" type="pres">
      <dgm:prSet presAssocID="{91C5529A-200B-467A-872A-60181CC10098}" presName="hierChild2" presStyleCnt="0"/>
      <dgm:spPr/>
    </dgm:pt>
  </dgm:ptLst>
  <dgm:cxnLst>
    <dgm:cxn modelId="{22D6EE0A-DFB0-4BF2-88F2-2544A1EF19BE}" type="presOf" srcId="{2CAF244E-932D-4E5C-8675-A3359F93811B}" destId="{F748308E-3E81-40F6-9B93-2DF4AFE59DA5}" srcOrd="0" destOrd="0" presId="urn:microsoft.com/office/officeart/2005/8/layout/hierarchy1"/>
    <dgm:cxn modelId="{E096CA0B-F305-4010-B081-6AE07344662B}" type="presOf" srcId="{9F3CB375-B20F-41ED-B0C0-35A87BCBF698}" destId="{1A1BE37D-4C31-4B62-AADB-56DDE4341D5F}" srcOrd="0" destOrd="0" presId="urn:microsoft.com/office/officeart/2005/8/layout/hierarchy1"/>
    <dgm:cxn modelId="{85591057-12D9-4E20-9A18-8A466F012EA1}" type="presOf" srcId="{91C5529A-200B-467A-872A-60181CC10098}" destId="{8CEA3D9A-49A0-4E3C-9323-CE3248B1BF18}" srcOrd="0" destOrd="0" presId="urn:microsoft.com/office/officeart/2005/8/layout/hierarchy1"/>
    <dgm:cxn modelId="{5A44F7E7-72B5-4112-A177-83A965C04816}" srcId="{9F3CB375-B20F-41ED-B0C0-35A87BCBF698}" destId="{2CAF244E-932D-4E5C-8675-A3359F93811B}" srcOrd="0" destOrd="0" parTransId="{03F1283D-5993-4FCE-8F7B-24DBFEC71806}" sibTransId="{A3D21AD4-59EE-44DE-A329-9CCF229CB2CB}"/>
    <dgm:cxn modelId="{D4329EEF-B321-4E59-A7A6-42768F011FC9}" srcId="{9F3CB375-B20F-41ED-B0C0-35A87BCBF698}" destId="{91C5529A-200B-467A-872A-60181CC10098}" srcOrd="1" destOrd="0" parTransId="{90188C51-5B4F-4946-B951-B8E44833D340}" sibTransId="{A81EB983-0014-4241-BF8A-3C6EC39D82B7}"/>
    <dgm:cxn modelId="{65FF90B7-1316-430D-948A-D53A22D5AEB8}" type="presParOf" srcId="{1A1BE37D-4C31-4B62-AADB-56DDE4341D5F}" destId="{CE947F1B-AA6A-4693-B4D4-E76B44A4A6D1}" srcOrd="0" destOrd="0" presId="urn:microsoft.com/office/officeart/2005/8/layout/hierarchy1"/>
    <dgm:cxn modelId="{C90F3539-B21F-4A37-AEE4-8F93D9662530}" type="presParOf" srcId="{CE947F1B-AA6A-4693-B4D4-E76B44A4A6D1}" destId="{5F0EA9C5-CC16-4F07-95F4-AAD65DC8FA35}" srcOrd="0" destOrd="0" presId="urn:microsoft.com/office/officeart/2005/8/layout/hierarchy1"/>
    <dgm:cxn modelId="{944C6F4A-E0CA-4842-8B60-8D6FECB92716}" type="presParOf" srcId="{5F0EA9C5-CC16-4F07-95F4-AAD65DC8FA35}" destId="{C5FD3F11-24CF-4FF1-B1D0-7D3FCCC262DF}" srcOrd="0" destOrd="0" presId="urn:microsoft.com/office/officeart/2005/8/layout/hierarchy1"/>
    <dgm:cxn modelId="{84A649ED-953F-4EE3-83B5-554CF76348F3}" type="presParOf" srcId="{5F0EA9C5-CC16-4F07-95F4-AAD65DC8FA35}" destId="{F748308E-3E81-40F6-9B93-2DF4AFE59DA5}" srcOrd="1" destOrd="0" presId="urn:microsoft.com/office/officeart/2005/8/layout/hierarchy1"/>
    <dgm:cxn modelId="{FF645573-E293-41AB-85D3-5A280762B7D3}" type="presParOf" srcId="{CE947F1B-AA6A-4693-B4D4-E76B44A4A6D1}" destId="{0D6397C2-4F2B-4B61-B358-E3792639C49C}" srcOrd="1" destOrd="0" presId="urn:microsoft.com/office/officeart/2005/8/layout/hierarchy1"/>
    <dgm:cxn modelId="{5ADD251B-82C6-484A-9B1C-BE8925F1EA79}" type="presParOf" srcId="{1A1BE37D-4C31-4B62-AADB-56DDE4341D5F}" destId="{2E93872D-0EE8-42B2-9693-9659E8AD9CED}" srcOrd="1" destOrd="0" presId="urn:microsoft.com/office/officeart/2005/8/layout/hierarchy1"/>
    <dgm:cxn modelId="{36ECD628-C73A-42B8-8B88-DDE902ABFE15}" type="presParOf" srcId="{2E93872D-0EE8-42B2-9693-9659E8AD9CED}" destId="{24A26E9F-2CDA-458F-8BBE-511F90DCF5A7}" srcOrd="0" destOrd="0" presId="urn:microsoft.com/office/officeart/2005/8/layout/hierarchy1"/>
    <dgm:cxn modelId="{EBD116E8-A16F-4006-95CB-B947544D7284}" type="presParOf" srcId="{24A26E9F-2CDA-458F-8BBE-511F90DCF5A7}" destId="{F968DAA4-E6E4-4C64-A9A2-F697F1F8F8A2}" srcOrd="0" destOrd="0" presId="urn:microsoft.com/office/officeart/2005/8/layout/hierarchy1"/>
    <dgm:cxn modelId="{9812EE21-DA16-483C-B7AC-2A54D2288435}" type="presParOf" srcId="{24A26E9F-2CDA-458F-8BBE-511F90DCF5A7}" destId="{8CEA3D9A-49A0-4E3C-9323-CE3248B1BF18}" srcOrd="1" destOrd="0" presId="urn:microsoft.com/office/officeart/2005/8/layout/hierarchy1"/>
    <dgm:cxn modelId="{07124C1F-FFC7-4302-B899-98409A7E65FE}" type="presParOf" srcId="{2E93872D-0EE8-42B2-9693-9659E8AD9CED}" destId="{95FFCADB-5768-41BE-96D0-C3D0B652F3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8CB9B-3BF7-4FCD-ACB9-2F9C3AF0602F}"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25F45D32-C13C-45CC-A16F-7D81E29F88DC}">
      <dgm:prSet/>
      <dgm:spPr/>
      <dgm:t>
        <a:bodyPr/>
        <a:lstStyle/>
        <a:p>
          <a:pPr>
            <a:lnSpc>
              <a:spcPct val="100000"/>
            </a:lnSpc>
          </a:pPr>
          <a:r>
            <a:rPr lang="en-US"/>
            <a:t>What is a copay?</a:t>
          </a:r>
        </a:p>
      </dgm:t>
    </dgm:pt>
    <dgm:pt modelId="{05FF2CD2-A1BE-4D4D-BFB9-010A3E15AED9}" type="parTrans" cxnId="{9675163D-8A5B-4929-B630-2F656663B337}">
      <dgm:prSet/>
      <dgm:spPr/>
      <dgm:t>
        <a:bodyPr/>
        <a:lstStyle/>
        <a:p>
          <a:endParaRPr lang="en-US"/>
        </a:p>
      </dgm:t>
    </dgm:pt>
    <dgm:pt modelId="{DB156A77-FABF-47A6-9F9D-E2BA1FE3B9BF}" type="sibTrans" cxnId="{9675163D-8A5B-4929-B630-2F656663B337}">
      <dgm:prSet/>
      <dgm:spPr/>
      <dgm:t>
        <a:bodyPr/>
        <a:lstStyle/>
        <a:p>
          <a:endParaRPr lang="en-US"/>
        </a:p>
      </dgm:t>
    </dgm:pt>
    <dgm:pt modelId="{26742310-A65B-4D4D-A978-CC7B12B92507}">
      <dgm:prSet/>
      <dgm:spPr/>
      <dgm:t>
        <a:bodyPr/>
        <a:lstStyle/>
        <a:p>
          <a:pPr>
            <a:lnSpc>
              <a:spcPct val="100000"/>
            </a:lnSpc>
          </a:pPr>
          <a:r>
            <a:rPr lang="en-US"/>
            <a:t>A fixed amount paid for medical services, like doctor visits or prescriptions</a:t>
          </a:r>
        </a:p>
      </dgm:t>
    </dgm:pt>
    <dgm:pt modelId="{EFC9FB57-2587-4380-AF83-4C4594B7C4E6}" type="parTrans" cxnId="{5BE9A9D1-A012-40CE-8122-B18C228B7F9E}">
      <dgm:prSet/>
      <dgm:spPr/>
      <dgm:t>
        <a:bodyPr/>
        <a:lstStyle/>
        <a:p>
          <a:endParaRPr lang="en-US"/>
        </a:p>
      </dgm:t>
    </dgm:pt>
    <dgm:pt modelId="{46FA1111-6A88-4090-882C-FD448395724A}" type="sibTrans" cxnId="{5BE9A9D1-A012-40CE-8122-B18C228B7F9E}">
      <dgm:prSet/>
      <dgm:spPr/>
      <dgm:t>
        <a:bodyPr/>
        <a:lstStyle/>
        <a:p>
          <a:endParaRPr lang="en-US"/>
        </a:p>
      </dgm:t>
    </dgm:pt>
    <dgm:pt modelId="{593D30E4-243A-4377-B9C0-E835AC34639C}">
      <dgm:prSet/>
      <dgm:spPr/>
      <dgm:t>
        <a:bodyPr/>
        <a:lstStyle/>
        <a:p>
          <a:pPr>
            <a:lnSpc>
              <a:spcPct val="100000"/>
            </a:lnSpc>
          </a:pPr>
          <a:r>
            <a:rPr lang="en-US"/>
            <a:t>Example: $25 per doctor’s appointment</a:t>
          </a:r>
        </a:p>
      </dgm:t>
    </dgm:pt>
    <dgm:pt modelId="{2264F10F-EB7A-4787-AD74-DB80DA675D2E}" type="parTrans" cxnId="{45EF6270-A207-47F6-A3F3-A28627D4BDD3}">
      <dgm:prSet/>
      <dgm:spPr/>
      <dgm:t>
        <a:bodyPr/>
        <a:lstStyle/>
        <a:p>
          <a:endParaRPr lang="en-US"/>
        </a:p>
      </dgm:t>
    </dgm:pt>
    <dgm:pt modelId="{DC2DBBFB-D4E0-43C8-AF64-FD79E3FCFAB2}" type="sibTrans" cxnId="{45EF6270-A207-47F6-A3F3-A28627D4BDD3}">
      <dgm:prSet/>
      <dgm:spPr/>
      <dgm:t>
        <a:bodyPr/>
        <a:lstStyle/>
        <a:p>
          <a:endParaRPr lang="en-US"/>
        </a:p>
      </dgm:t>
    </dgm:pt>
    <dgm:pt modelId="{C3D46857-A2A9-45F7-BD7E-3FE8FA7FF0DF}">
      <dgm:prSet/>
      <dgm:spPr/>
      <dgm:t>
        <a:bodyPr/>
        <a:lstStyle/>
        <a:p>
          <a:pPr>
            <a:lnSpc>
              <a:spcPct val="100000"/>
            </a:lnSpc>
          </a:pPr>
          <a:r>
            <a:rPr lang="en-US"/>
            <a:t>Why do copays exist?</a:t>
          </a:r>
        </a:p>
      </dgm:t>
    </dgm:pt>
    <dgm:pt modelId="{176B4A70-2780-49BA-A535-1158C35D444B}" type="parTrans" cxnId="{3FEE7891-ED55-45DA-8E76-BCF014097865}">
      <dgm:prSet/>
      <dgm:spPr/>
      <dgm:t>
        <a:bodyPr/>
        <a:lstStyle/>
        <a:p>
          <a:endParaRPr lang="en-US"/>
        </a:p>
      </dgm:t>
    </dgm:pt>
    <dgm:pt modelId="{B18F88B7-FBE7-4722-93A9-92E0CF84F067}" type="sibTrans" cxnId="{3FEE7891-ED55-45DA-8E76-BCF014097865}">
      <dgm:prSet/>
      <dgm:spPr/>
      <dgm:t>
        <a:bodyPr/>
        <a:lstStyle/>
        <a:p>
          <a:endParaRPr lang="en-US"/>
        </a:p>
      </dgm:t>
    </dgm:pt>
    <dgm:pt modelId="{DDA3FCED-F7F7-404D-ACF4-2176B4735119}">
      <dgm:prSet/>
      <dgm:spPr/>
      <dgm:t>
        <a:bodyPr/>
        <a:lstStyle/>
        <a:p>
          <a:pPr>
            <a:lnSpc>
              <a:spcPct val="100000"/>
            </a:lnSpc>
          </a:pPr>
          <a:r>
            <a:rPr lang="en-US"/>
            <a:t>It is a way for your insurance agency to split the cost of frequent medical appointments with you</a:t>
          </a:r>
        </a:p>
      </dgm:t>
    </dgm:pt>
    <dgm:pt modelId="{4C4CF6A4-700B-4C27-A1B2-47F32AA967F4}" type="parTrans" cxnId="{8D077FF5-F4EA-45B7-B7A1-214D54F6B3BA}">
      <dgm:prSet/>
      <dgm:spPr/>
      <dgm:t>
        <a:bodyPr/>
        <a:lstStyle/>
        <a:p>
          <a:endParaRPr lang="en-US"/>
        </a:p>
      </dgm:t>
    </dgm:pt>
    <dgm:pt modelId="{7166124F-4EA6-47DA-9CDF-696C483B1F0F}" type="sibTrans" cxnId="{8D077FF5-F4EA-45B7-B7A1-214D54F6B3BA}">
      <dgm:prSet/>
      <dgm:spPr/>
      <dgm:t>
        <a:bodyPr/>
        <a:lstStyle/>
        <a:p>
          <a:endParaRPr lang="en-US"/>
        </a:p>
      </dgm:t>
    </dgm:pt>
    <dgm:pt modelId="{82BF68D0-C8AB-4C94-BD63-84A41A53AE39}">
      <dgm:prSet/>
      <dgm:spPr/>
      <dgm:t>
        <a:bodyPr/>
        <a:lstStyle/>
        <a:p>
          <a:pPr>
            <a:lnSpc>
              <a:spcPct val="100000"/>
            </a:lnSpc>
          </a:pPr>
          <a:r>
            <a:rPr lang="en-US"/>
            <a:t>It is a way to disincentivize you from going to the doctor unless you think you need to</a:t>
          </a:r>
        </a:p>
      </dgm:t>
    </dgm:pt>
    <dgm:pt modelId="{18ADF5CC-14AC-49BB-8D3A-DE2951D26F67}" type="parTrans" cxnId="{1EA19CC5-28AF-4CBC-8D40-D28C1CB9854D}">
      <dgm:prSet/>
      <dgm:spPr/>
      <dgm:t>
        <a:bodyPr/>
        <a:lstStyle/>
        <a:p>
          <a:endParaRPr lang="en-US"/>
        </a:p>
      </dgm:t>
    </dgm:pt>
    <dgm:pt modelId="{13ED32B3-3145-4551-8A31-F95E36279CAA}" type="sibTrans" cxnId="{1EA19CC5-28AF-4CBC-8D40-D28C1CB9854D}">
      <dgm:prSet/>
      <dgm:spPr/>
      <dgm:t>
        <a:bodyPr/>
        <a:lstStyle/>
        <a:p>
          <a:endParaRPr lang="en-US"/>
        </a:p>
      </dgm:t>
    </dgm:pt>
    <dgm:pt modelId="{3D8F2D7D-4DFC-4399-98F9-2B44986B10F1}">
      <dgm:prSet/>
      <dgm:spPr/>
      <dgm:t>
        <a:bodyPr/>
        <a:lstStyle/>
        <a:p>
          <a:pPr>
            <a:lnSpc>
              <a:spcPct val="100000"/>
            </a:lnSpc>
          </a:pPr>
          <a:r>
            <a:rPr lang="en-US"/>
            <a:t>Where can I find my copay information?</a:t>
          </a:r>
        </a:p>
      </dgm:t>
    </dgm:pt>
    <dgm:pt modelId="{CD12E77A-D374-4422-B0FE-F815460E4F3E}" type="parTrans" cxnId="{A92DF6D1-13A4-4FD3-A580-5D35359FC8D4}">
      <dgm:prSet/>
      <dgm:spPr/>
      <dgm:t>
        <a:bodyPr/>
        <a:lstStyle/>
        <a:p>
          <a:endParaRPr lang="en-US"/>
        </a:p>
      </dgm:t>
    </dgm:pt>
    <dgm:pt modelId="{6B9B24C0-4436-4028-8B17-8C6A273A9B42}" type="sibTrans" cxnId="{A92DF6D1-13A4-4FD3-A580-5D35359FC8D4}">
      <dgm:prSet/>
      <dgm:spPr/>
      <dgm:t>
        <a:bodyPr/>
        <a:lstStyle/>
        <a:p>
          <a:endParaRPr lang="en-US"/>
        </a:p>
      </dgm:t>
    </dgm:pt>
    <dgm:pt modelId="{EA2C8B9F-83D2-42AB-AB76-AE13468136B3}">
      <dgm:prSet/>
      <dgm:spPr/>
      <dgm:t>
        <a:bodyPr/>
        <a:lstStyle/>
        <a:p>
          <a:pPr>
            <a:lnSpc>
              <a:spcPct val="100000"/>
            </a:lnSpc>
          </a:pPr>
          <a:r>
            <a:rPr lang="en-US"/>
            <a:t>On your insurance card</a:t>
          </a:r>
        </a:p>
      </dgm:t>
    </dgm:pt>
    <dgm:pt modelId="{BFCC1486-AB51-4540-8C4A-E43800F031D6}" type="parTrans" cxnId="{9F5435F6-2653-4E7C-ADC5-9FABFCAB6ECB}">
      <dgm:prSet/>
      <dgm:spPr/>
      <dgm:t>
        <a:bodyPr/>
        <a:lstStyle/>
        <a:p>
          <a:endParaRPr lang="en-US"/>
        </a:p>
      </dgm:t>
    </dgm:pt>
    <dgm:pt modelId="{BD640556-073F-44CB-9EA0-EF4F0044DAFE}" type="sibTrans" cxnId="{9F5435F6-2653-4E7C-ADC5-9FABFCAB6ECB}">
      <dgm:prSet/>
      <dgm:spPr/>
      <dgm:t>
        <a:bodyPr/>
        <a:lstStyle/>
        <a:p>
          <a:endParaRPr lang="en-US"/>
        </a:p>
      </dgm:t>
    </dgm:pt>
    <dgm:pt modelId="{B93628B3-C4C4-4C42-B319-D2A37601D703}">
      <dgm:prSet/>
      <dgm:spPr/>
      <dgm:t>
        <a:bodyPr/>
        <a:lstStyle/>
        <a:p>
          <a:pPr>
            <a:lnSpc>
              <a:spcPct val="100000"/>
            </a:lnSpc>
          </a:pPr>
          <a:r>
            <a:rPr lang="en-US"/>
            <a:t>On your insurance agency’s website</a:t>
          </a:r>
        </a:p>
      </dgm:t>
    </dgm:pt>
    <dgm:pt modelId="{71181698-A7A7-4772-AB63-AE9DE4DBFE0F}" type="parTrans" cxnId="{DA4094F8-7CF1-4CD7-97DF-FCDC1A926286}">
      <dgm:prSet/>
      <dgm:spPr/>
      <dgm:t>
        <a:bodyPr/>
        <a:lstStyle/>
        <a:p>
          <a:endParaRPr lang="en-US"/>
        </a:p>
      </dgm:t>
    </dgm:pt>
    <dgm:pt modelId="{8A838A50-72C9-4077-BC0A-E864DC0B5B94}" type="sibTrans" cxnId="{DA4094F8-7CF1-4CD7-97DF-FCDC1A926286}">
      <dgm:prSet/>
      <dgm:spPr/>
      <dgm:t>
        <a:bodyPr/>
        <a:lstStyle/>
        <a:p>
          <a:endParaRPr lang="en-US"/>
        </a:p>
      </dgm:t>
    </dgm:pt>
    <dgm:pt modelId="{1CD1E19C-0D99-40CA-86AE-28E098EFF473}">
      <dgm:prSet/>
      <dgm:spPr/>
      <dgm:t>
        <a:bodyPr/>
        <a:lstStyle/>
        <a:p>
          <a:pPr>
            <a:lnSpc>
              <a:spcPct val="100000"/>
            </a:lnSpc>
          </a:pPr>
          <a:r>
            <a:rPr lang="en-US"/>
            <a:t>By calling and asking!</a:t>
          </a:r>
        </a:p>
      </dgm:t>
    </dgm:pt>
    <dgm:pt modelId="{AA69B09E-FE1A-4EB2-84F1-DF77328563DA}" type="parTrans" cxnId="{3E6C864D-0ACB-4872-9C58-85E870B37C8E}">
      <dgm:prSet/>
      <dgm:spPr/>
      <dgm:t>
        <a:bodyPr/>
        <a:lstStyle/>
        <a:p>
          <a:endParaRPr lang="en-US"/>
        </a:p>
      </dgm:t>
    </dgm:pt>
    <dgm:pt modelId="{F492B095-1FEC-4F5B-886A-858917152367}" type="sibTrans" cxnId="{3E6C864D-0ACB-4872-9C58-85E870B37C8E}">
      <dgm:prSet/>
      <dgm:spPr/>
      <dgm:t>
        <a:bodyPr/>
        <a:lstStyle/>
        <a:p>
          <a:endParaRPr lang="en-US"/>
        </a:p>
      </dgm:t>
    </dgm:pt>
    <dgm:pt modelId="{BB574AB3-85E6-498D-B4C1-F1FC7CF435BA}" type="pres">
      <dgm:prSet presAssocID="{9018CB9B-3BF7-4FCD-ACB9-2F9C3AF0602F}" presName="root" presStyleCnt="0">
        <dgm:presLayoutVars>
          <dgm:dir/>
          <dgm:resizeHandles val="exact"/>
        </dgm:presLayoutVars>
      </dgm:prSet>
      <dgm:spPr/>
    </dgm:pt>
    <dgm:pt modelId="{AAC037C0-AEFA-4122-BC24-3844FEE9FE6C}" type="pres">
      <dgm:prSet presAssocID="{25F45D32-C13C-45CC-A16F-7D81E29F88DC}" presName="compNode" presStyleCnt="0"/>
      <dgm:spPr/>
    </dgm:pt>
    <dgm:pt modelId="{56842530-B71D-4758-873C-9CAAD1BF419D}" type="pres">
      <dgm:prSet presAssocID="{25F45D32-C13C-45CC-A16F-7D81E29F88DC}" presName="bgRect" presStyleLbl="bgShp" presStyleIdx="0" presStyleCnt="3"/>
      <dgm:spPr/>
    </dgm:pt>
    <dgm:pt modelId="{04246B4C-4437-448B-8E9E-FE3634CFD808}" type="pres">
      <dgm:prSet presAssocID="{25F45D32-C13C-45CC-A16F-7D81E29F88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60CED3C1-1E93-45B0-BDE3-8E783C075F7B}" type="pres">
      <dgm:prSet presAssocID="{25F45D32-C13C-45CC-A16F-7D81E29F88DC}" presName="spaceRect" presStyleCnt="0"/>
      <dgm:spPr/>
    </dgm:pt>
    <dgm:pt modelId="{F0846909-2227-443C-90B6-ABFDF22D88E7}" type="pres">
      <dgm:prSet presAssocID="{25F45D32-C13C-45CC-A16F-7D81E29F88DC}" presName="parTx" presStyleLbl="revTx" presStyleIdx="0" presStyleCnt="6">
        <dgm:presLayoutVars>
          <dgm:chMax val="0"/>
          <dgm:chPref val="0"/>
        </dgm:presLayoutVars>
      </dgm:prSet>
      <dgm:spPr/>
    </dgm:pt>
    <dgm:pt modelId="{8A30F983-3AC0-4DC5-9DDF-3460E25D0A9B}" type="pres">
      <dgm:prSet presAssocID="{25F45D32-C13C-45CC-A16F-7D81E29F88DC}" presName="desTx" presStyleLbl="revTx" presStyleIdx="1" presStyleCnt="6">
        <dgm:presLayoutVars/>
      </dgm:prSet>
      <dgm:spPr/>
    </dgm:pt>
    <dgm:pt modelId="{6A1D496D-8330-459F-87B6-74A7D2FD3F7D}" type="pres">
      <dgm:prSet presAssocID="{DB156A77-FABF-47A6-9F9D-E2BA1FE3B9BF}" presName="sibTrans" presStyleCnt="0"/>
      <dgm:spPr/>
    </dgm:pt>
    <dgm:pt modelId="{459B078F-FF92-4DD6-A7A5-C6277AFC0375}" type="pres">
      <dgm:prSet presAssocID="{C3D46857-A2A9-45F7-BD7E-3FE8FA7FF0DF}" presName="compNode" presStyleCnt="0"/>
      <dgm:spPr/>
    </dgm:pt>
    <dgm:pt modelId="{2C1C720E-3A96-435F-950D-F0AAC80CDC32}" type="pres">
      <dgm:prSet presAssocID="{C3D46857-A2A9-45F7-BD7E-3FE8FA7FF0DF}" presName="bgRect" presStyleLbl="bgShp" presStyleIdx="1" presStyleCnt="3"/>
      <dgm:spPr/>
    </dgm:pt>
    <dgm:pt modelId="{42682307-9215-4BB5-A1E1-755D1AAF7B69}" type="pres">
      <dgm:prSet presAssocID="{C3D46857-A2A9-45F7-BD7E-3FE8FA7FF0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A6F9B7AF-BCBB-45AB-A6A2-600668A45E87}" type="pres">
      <dgm:prSet presAssocID="{C3D46857-A2A9-45F7-BD7E-3FE8FA7FF0DF}" presName="spaceRect" presStyleCnt="0"/>
      <dgm:spPr/>
    </dgm:pt>
    <dgm:pt modelId="{BA9EA3D6-6134-474C-BC34-AD8148B76AB6}" type="pres">
      <dgm:prSet presAssocID="{C3D46857-A2A9-45F7-BD7E-3FE8FA7FF0DF}" presName="parTx" presStyleLbl="revTx" presStyleIdx="2" presStyleCnt="6">
        <dgm:presLayoutVars>
          <dgm:chMax val="0"/>
          <dgm:chPref val="0"/>
        </dgm:presLayoutVars>
      </dgm:prSet>
      <dgm:spPr/>
    </dgm:pt>
    <dgm:pt modelId="{12FBCCA6-31CF-4DF3-8C4D-30F80F9FEE2E}" type="pres">
      <dgm:prSet presAssocID="{C3D46857-A2A9-45F7-BD7E-3FE8FA7FF0DF}" presName="desTx" presStyleLbl="revTx" presStyleIdx="3" presStyleCnt="6">
        <dgm:presLayoutVars/>
      </dgm:prSet>
      <dgm:spPr/>
    </dgm:pt>
    <dgm:pt modelId="{55677692-888D-4086-A061-693B812DCDFC}" type="pres">
      <dgm:prSet presAssocID="{B18F88B7-FBE7-4722-93A9-92E0CF84F067}" presName="sibTrans" presStyleCnt="0"/>
      <dgm:spPr/>
    </dgm:pt>
    <dgm:pt modelId="{AAD56A39-65B9-4D50-9843-039C9985CF0C}" type="pres">
      <dgm:prSet presAssocID="{3D8F2D7D-4DFC-4399-98F9-2B44986B10F1}" presName="compNode" presStyleCnt="0"/>
      <dgm:spPr/>
    </dgm:pt>
    <dgm:pt modelId="{DFF0DD85-6FDA-4908-A805-C11B5BD4FE27}" type="pres">
      <dgm:prSet presAssocID="{3D8F2D7D-4DFC-4399-98F9-2B44986B10F1}" presName="bgRect" presStyleLbl="bgShp" presStyleIdx="2" presStyleCnt="3"/>
      <dgm:spPr/>
    </dgm:pt>
    <dgm:pt modelId="{0F162264-D257-40D6-B4D5-16B542086460}" type="pres">
      <dgm:prSet presAssocID="{3D8F2D7D-4DFC-4399-98F9-2B44986B10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96D3EE5A-9546-4388-894E-70155C493E44}" type="pres">
      <dgm:prSet presAssocID="{3D8F2D7D-4DFC-4399-98F9-2B44986B10F1}" presName="spaceRect" presStyleCnt="0"/>
      <dgm:spPr/>
    </dgm:pt>
    <dgm:pt modelId="{E15EA0C9-C9CF-465D-B50D-545F3CE42314}" type="pres">
      <dgm:prSet presAssocID="{3D8F2D7D-4DFC-4399-98F9-2B44986B10F1}" presName="parTx" presStyleLbl="revTx" presStyleIdx="4" presStyleCnt="6">
        <dgm:presLayoutVars>
          <dgm:chMax val="0"/>
          <dgm:chPref val="0"/>
        </dgm:presLayoutVars>
      </dgm:prSet>
      <dgm:spPr/>
    </dgm:pt>
    <dgm:pt modelId="{B5B5907D-1A10-431A-BEB6-43CEF18358A6}" type="pres">
      <dgm:prSet presAssocID="{3D8F2D7D-4DFC-4399-98F9-2B44986B10F1}" presName="desTx" presStyleLbl="revTx" presStyleIdx="5" presStyleCnt="6">
        <dgm:presLayoutVars/>
      </dgm:prSet>
      <dgm:spPr/>
    </dgm:pt>
  </dgm:ptLst>
  <dgm:cxnLst>
    <dgm:cxn modelId="{7F5E4116-F32E-47AD-9AC0-EB0217144834}" type="presOf" srcId="{1CD1E19C-0D99-40CA-86AE-28E098EFF473}" destId="{B5B5907D-1A10-431A-BEB6-43CEF18358A6}" srcOrd="0" destOrd="2" presId="urn:microsoft.com/office/officeart/2018/2/layout/IconVerticalSolidList"/>
    <dgm:cxn modelId="{E7E7863C-95E5-4D05-8470-E4C441624354}" type="presOf" srcId="{B93628B3-C4C4-4C42-B319-D2A37601D703}" destId="{B5B5907D-1A10-431A-BEB6-43CEF18358A6}" srcOrd="0" destOrd="1" presId="urn:microsoft.com/office/officeart/2018/2/layout/IconVerticalSolidList"/>
    <dgm:cxn modelId="{9675163D-8A5B-4929-B630-2F656663B337}" srcId="{9018CB9B-3BF7-4FCD-ACB9-2F9C3AF0602F}" destId="{25F45D32-C13C-45CC-A16F-7D81E29F88DC}" srcOrd="0" destOrd="0" parTransId="{05FF2CD2-A1BE-4D4D-BFB9-010A3E15AED9}" sibTransId="{DB156A77-FABF-47A6-9F9D-E2BA1FE3B9BF}"/>
    <dgm:cxn modelId="{4BD41B49-895D-43CA-A6A7-3FC94C4246D2}" type="presOf" srcId="{C3D46857-A2A9-45F7-BD7E-3FE8FA7FF0DF}" destId="{BA9EA3D6-6134-474C-BC34-AD8148B76AB6}" srcOrd="0" destOrd="0" presId="urn:microsoft.com/office/officeart/2018/2/layout/IconVerticalSolidList"/>
    <dgm:cxn modelId="{3E6C864D-0ACB-4872-9C58-85E870B37C8E}" srcId="{3D8F2D7D-4DFC-4399-98F9-2B44986B10F1}" destId="{1CD1E19C-0D99-40CA-86AE-28E098EFF473}" srcOrd="2" destOrd="0" parTransId="{AA69B09E-FE1A-4EB2-84F1-DF77328563DA}" sibTransId="{F492B095-1FEC-4F5B-886A-858917152367}"/>
    <dgm:cxn modelId="{45EF6270-A207-47F6-A3F3-A28627D4BDD3}" srcId="{25F45D32-C13C-45CC-A16F-7D81E29F88DC}" destId="{593D30E4-243A-4377-B9C0-E835AC34639C}" srcOrd="1" destOrd="0" parTransId="{2264F10F-EB7A-4787-AD74-DB80DA675D2E}" sibTransId="{DC2DBBFB-D4E0-43C8-AF64-FD79E3FCFAB2}"/>
    <dgm:cxn modelId="{3FEE7891-ED55-45DA-8E76-BCF014097865}" srcId="{9018CB9B-3BF7-4FCD-ACB9-2F9C3AF0602F}" destId="{C3D46857-A2A9-45F7-BD7E-3FE8FA7FF0DF}" srcOrd="1" destOrd="0" parTransId="{176B4A70-2780-49BA-A535-1158C35D444B}" sibTransId="{B18F88B7-FBE7-4722-93A9-92E0CF84F067}"/>
    <dgm:cxn modelId="{9207C29E-B3F9-4054-B744-1EBB38C1F4F0}" type="presOf" srcId="{593D30E4-243A-4377-B9C0-E835AC34639C}" destId="{8A30F983-3AC0-4DC5-9DDF-3460E25D0A9B}" srcOrd="0" destOrd="1" presId="urn:microsoft.com/office/officeart/2018/2/layout/IconVerticalSolidList"/>
    <dgm:cxn modelId="{5ECE62B2-43A3-45BB-8EE0-00CF95023CE2}" type="presOf" srcId="{9018CB9B-3BF7-4FCD-ACB9-2F9C3AF0602F}" destId="{BB574AB3-85E6-498D-B4C1-F1FC7CF435BA}" srcOrd="0" destOrd="0" presId="urn:microsoft.com/office/officeart/2018/2/layout/IconVerticalSolidList"/>
    <dgm:cxn modelId="{BF8B66B4-4DCD-408C-96EA-7FBD195CFE60}" type="presOf" srcId="{DDA3FCED-F7F7-404D-ACF4-2176B4735119}" destId="{12FBCCA6-31CF-4DF3-8C4D-30F80F9FEE2E}" srcOrd="0" destOrd="0" presId="urn:microsoft.com/office/officeart/2018/2/layout/IconVerticalSolidList"/>
    <dgm:cxn modelId="{13663EC3-D741-4376-9AE4-14AD3B4621DA}" type="presOf" srcId="{25F45D32-C13C-45CC-A16F-7D81E29F88DC}" destId="{F0846909-2227-443C-90B6-ABFDF22D88E7}" srcOrd="0" destOrd="0" presId="urn:microsoft.com/office/officeart/2018/2/layout/IconVerticalSolidList"/>
    <dgm:cxn modelId="{8A2B83C5-5BA1-4AC1-B5F8-7811DB857CBF}" type="presOf" srcId="{EA2C8B9F-83D2-42AB-AB76-AE13468136B3}" destId="{B5B5907D-1A10-431A-BEB6-43CEF18358A6}" srcOrd="0" destOrd="0" presId="urn:microsoft.com/office/officeart/2018/2/layout/IconVerticalSolidList"/>
    <dgm:cxn modelId="{1EA19CC5-28AF-4CBC-8D40-D28C1CB9854D}" srcId="{C3D46857-A2A9-45F7-BD7E-3FE8FA7FF0DF}" destId="{82BF68D0-C8AB-4C94-BD63-84A41A53AE39}" srcOrd="1" destOrd="0" parTransId="{18ADF5CC-14AC-49BB-8D3A-DE2951D26F67}" sibTransId="{13ED32B3-3145-4551-8A31-F95E36279CAA}"/>
    <dgm:cxn modelId="{0EB202CC-DE98-4FAE-840C-7B4E12B5592E}" type="presOf" srcId="{82BF68D0-C8AB-4C94-BD63-84A41A53AE39}" destId="{12FBCCA6-31CF-4DF3-8C4D-30F80F9FEE2E}" srcOrd="0" destOrd="1" presId="urn:microsoft.com/office/officeart/2018/2/layout/IconVerticalSolidList"/>
    <dgm:cxn modelId="{5BE9A9D1-A012-40CE-8122-B18C228B7F9E}" srcId="{25F45D32-C13C-45CC-A16F-7D81E29F88DC}" destId="{26742310-A65B-4D4D-A978-CC7B12B92507}" srcOrd="0" destOrd="0" parTransId="{EFC9FB57-2587-4380-AF83-4C4594B7C4E6}" sibTransId="{46FA1111-6A88-4090-882C-FD448395724A}"/>
    <dgm:cxn modelId="{A92DF6D1-13A4-4FD3-A580-5D35359FC8D4}" srcId="{9018CB9B-3BF7-4FCD-ACB9-2F9C3AF0602F}" destId="{3D8F2D7D-4DFC-4399-98F9-2B44986B10F1}" srcOrd="2" destOrd="0" parTransId="{CD12E77A-D374-4422-B0FE-F815460E4F3E}" sibTransId="{6B9B24C0-4436-4028-8B17-8C6A273A9B42}"/>
    <dgm:cxn modelId="{B3A8A6D2-5BDD-411B-A1AD-587E2AF2914D}" type="presOf" srcId="{3D8F2D7D-4DFC-4399-98F9-2B44986B10F1}" destId="{E15EA0C9-C9CF-465D-B50D-545F3CE42314}" srcOrd="0" destOrd="0" presId="urn:microsoft.com/office/officeart/2018/2/layout/IconVerticalSolidList"/>
    <dgm:cxn modelId="{E57295EB-C1EA-46FF-970F-F89C26D4EA14}" type="presOf" srcId="{26742310-A65B-4D4D-A978-CC7B12B92507}" destId="{8A30F983-3AC0-4DC5-9DDF-3460E25D0A9B}" srcOrd="0" destOrd="0" presId="urn:microsoft.com/office/officeart/2018/2/layout/IconVerticalSolidList"/>
    <dgm:cxn modelId="{8D077FF5-F4EA-45B7-B7A1-214D54F6B3BA}" srcId="{C3D46857-A2A9-45F7-BD7E-3FE8FA7FF0DF}" destId="{DDA3FCED-F7F7-404D-ACF4-2176B4735119}" srcOrd="0" destOrd="0" parTransId="{4C4CF6A4-700B-4C27-A1B2-47F32AA967F4}" sibTransId="{7166124F-4EA6-47DA-9CDF-696C483B1F0F}"/>
    <dgm:cxn modelId="{9F5435F6-2653-4E7C-ADC5-9FABFCAB6ECB}" srcId="{3D8F2D7D-4DFC-4399-98F9-2B44986B10F1}" destId="{EA2C8B9F-83D2-42AB-AB76-AE13468136B3}" srcOrd="0" destOrd="0" parTransId="{BFCC1486-AB51-4540-8C4A-E43800F031D6}" sibTransId="{BD640556-073F-44CB-9EA0-EF4F0044DAFE}"/>
    <dgm:cxn modelId="{DA4094F8-7CF1-4CD7-97DF-FCDC1A926286}" srcId="{3D8F2D7D-4DFC-4399-98F9-2B44986B10F1}" destId="{B93628B3-C4C4-4C42-B319-D2A37601D703}" srcOrd="1" destOrd="0" parTransId="{71181698-A7A7-4772-AB63-AE9DE4DBFE0F}" sibTransId="{8A838A50-72C9-4077-BC0A-E864DC0B5B94}"/>
    <dgm:cxn modelId="{092092B3-F657-4F92-B5BB-B90A2FEDBECD}" type="presParOf" srcId="{BB574AB3-85E6-498D-B4C1-F1FC7CF435BA}" destId="{AAC037C0-AEFA-4122-BC24-3844FEE9FE6C}" srcOrd="0" destOrd="0" presId="urn:microsoft.com/office/officeart/2018/2/layout/IconVerticalSolidList"/>
    <dgm:cxn modelId="{87CF2491-3769-44E4-8408-CF2A1D50A9DE}" type="presParOf" srcId="{AAC037C0-AEFA-4122-BC24-3844FEE9FE6C}" destId="{56842530-B71D-4758-873C-9CAAD1BF419D}" srcOrd="0" destOrd="0" presId="urn:microsoft.com/office/officeart/2018/2/layout/IconVerticalSolidList"/>
    <dgm:cxn modelId="{8C1ACDEE-9A24-4349-9EEB-DBF7D3DEA612}" type="presParOf" srcId="{AAC037C0-AEFA-4122-BC24-3844FEE9FE6C}" destId="{04246B4C-4437-448B-8E9E-FE3634CFD808}" srcOrd="1" destOrd="0" presId="urn:microsoft.com/office/officeart/2018/2/layout/IconVerticalSolidList"/>
    <dgm:cxn modelId="{7DDA8179-27FF-4A30-A47A-488B0530CB8E}" type="presParOf" srcId="{AAC037C0-AEFA-4122-BC24-3844FEE9FE6C}" destId="{60CED3C1-1E93-45B0-BDE3-8E783C075F7B}" srcOrd="2" destOrd="0" presId="urn:microsoft.com/office/officeart/2018/2/layout/IconVerticalSolidList"/>
    <dgm:cxn modelId="{6FDFCEF9-F8EB-4095-9A8B-27EC8BC0D180}" type="presParOf" srcId="{AAC037C0-AEFA-4122-BC24-3844FEE9FE6C}" destId="{F0846909-2227-443C-90B6-ABFDF22D88E7}" srcOrd="3" destOrd="0" presId="urn:microsoft.com/office/officeart/2018/2/layout/IconVerticalSolidList"/>
    <dgm:cxn modelId="{E0AC12B2-8319-4EC4-BCAE-07F1821B25C0}" type="presParOf" srcId="{AAC037C0-AEFA-4122-BC24-3844FEE9FE6C}" destId="{8A30F983-3AC0-4DC5-9DDF-3460E25D0A9B}" srcOrd="4" destOrd="0" presId="urn:microsoft.com/office/officeart/2018/2/layout/IconVerticalSolidList"/>
    <dgm:cxn modelId="{EA499848-1CD5-4954-8774-6EA74E59E9AD}" type="presParOf" srcId="{BB574AB3-85E6-498D-B4C1-F1FC7CF435BA}" destId="{6A1D496D-8330-459F-87B6-74A7D2FD3F7D}" srcOrd="1" destOrd="0" presId="urn:microsoft.com/office/officeart/2018/2/layout/IconVerticalSolidList"/>
    <dgm:cxn modelId="{8ADC1378-03C7-4F13-A2C0-249810FC90A1}" type="presParOf" srcId="{BB574AB3-85E6-498D-B4C1-F1FC7CF435BA}" destId="{459B078F-FF92-4DD6-A7A5-C6277AFC0375}" srcOrd="2" destOrd="0" presId="urn:microsoft.com/office/officeart/2018/2/layout/IconVerticalSolidList"/>
    <dgm:cxn modelId="{F19FC49D-D424-4C5A-9E4E-61F03C4D78BD}" type="presParOf" srcId="{459B078F-FF92-4DD6-A7A5-C6277AFC0375}" destId="{2C1C720E-3A96-435F-950D-F0AAC80CDC32}" srcOrd="0" destOrd="0" presId="urn:microsoft.com/office/officeart/2018/2/layout/IconVerticalSolidList"/>
    <dgm:cxn modelId="{3DF04FEB-0F21-4213-BC5F-21C0E3E3D65C}" type="presParOf" srcId="{459B078F-FF92-4DD6-A7A5-C6277AFC0375}" destId="{42682307-9215-4BB5-A1E1-755D1AAF7B69}" srcOrd="1" destOrd="0" presId="urn:microsoft.com/office/officeart/2018/2/layout/IconVerticalSolidList"/>
    <dgm:cxn modelId="{E93F0FFA-B945-4CCB-A4E6-6FACFD7DE918}" type="presParOf" srcId="{459B078F-FF92-4DD6-A7A5-C6277AFC0375}" destId="{A6F9B7AF-BCBB-45AB-A6A2-600668A45E87}" srcOrd="2" destOrd="0" presId="urn:microsoft.com/office/officeart/2018/2/layout/IconVerticalSolidList"/>
    <dgm:cxn modelId="{0CCF133A-AAA0-4E82-B9D2-67B281C07D6C}" type="presParOf" srcId="{459B078F-FF92-4DD6-A7A5-C6277AFC0375}" destId="{BA9EA3D6-6134-474C-BC34-AD8148B76AB6}" srcOrd="3" destOrd="0" presId="urn:microsoft.com/office/officeart/2018/2/layout/IconVerticalSolidList"/>
    <dgm:cxn modelId="{999647E6-852F-4CEF-AFC8-1BE7CC64CEB8}" type="presParOf" srcId="{459B078F-FF92-4DD6-A7A5-C6277AFC0375}" destId="{12FBCCA6-31CF-4DF3-8C4D-30F80F9FEE2E}" srcOrd="4" destOrd="0" presId="urn:microsoft.com/office/officeart/2018/2/layout/IconVerticalSolidList"/>
    <dgm:cxn modelId="{4AFF99B5-CE69-40E8-8FB5-4A8DC83B5727}" type="presParOf" srcId="{BB574AB3-85E6-498D-B4C1-F1FC7CF435BA}" destId="{55677692-888D-4086-A061-693B812DCDFC}" srcOrd="3" destOrd="0" presId="urn:microsoft.com/office/officeart/2018/2/layout/IconVerticalSolidList"/>
    <dgm:cxn modelId="{5304CDB7-0AA6-4E89-AE0A-6D2CBCB9807A}" type="presParOf" srcId="{BB574AB3-85E6-498D-B4C1-F1FC7CF435BA}" destId="{AAD56A39-65B9-4D50-9843-039C9985CF0C}" srcOrd="4" destOrd="0" presId="urn:microsoft.com/office/officeart/2018/2/layout/IconVerticalSolidList"/>
    <dgm:cxn modelId="{85CCA51C-7FC8-40D2-920D-772604F91336}" type="presParOf" srcId="{AAD56A39-65B9-4D50-9843-039C9985CF0C}" destId="{DFF0DD85-6FDA-4908-A805-C11B5BD4FE27}" srcOrd="0" destOrd="0" presId="urn:microsoft.com/office/officeart/2018/2/layout/IconVerticalSolidList"/>
    <dgm:cxn modelId="{E82C621D-CDFD-4DEE-AB44-942422C0F55D}" type="presParOf" srcId="{AAD56A39-65B9-4D50-9843-039C9985CF0C}" destId="{0F162264-D257-40D6-B4D5-16B542086460}" srcOrd="1" destOrd="0" presId="urn:microsoft.com/office/officeart/2018/2/layout/IconVerticalSolidList"/>
    <dgm:cxn modelId="{F42B304B-3EB3-4B0A-9E74-EEAB912F141A}" type="presParOf" srcId="{AAD56A39-65B9-4D50-9843-039C9985CF0C}" destId="{96D3EE5A-9546-4388-894E-70155C493E44}" srcOrd="2" destOrd="0" presId="urn:microsoft.com/office/officeart/2018/2/layout/IconVerticalSolidList"/>
    <dgm:cxn modelId="{C8DC3341-B324-4CD9-A075-281E8736D178}" type="presParOf" srcId="{AAD56A39-65B9-4D50-9843-039C9985CF0C}" destId="{E15EA0C9-C9CF-465D-B50D-545F3CE42314}" srcOrd="3" destOrd="0" presId="urn:microsoft.com/office/officeart/2018/2/layout/IconVerticalSolidList"/>
    <dgm:cxn modelId="{3217B86A-A5BE-4929-9C00-DA45E9C2BCEB}" type="presParOf" srcId="{AAD56A39-65B9-4D50-9843-039C9985CF0C}" destId="{B5B5907D-1A10-431A-BEB6-43CEF18358A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EDE3B-075E-434D-B161-134B3A1C4444}" type="doc">
      <dgm:prSet loTypeId="urn:microsoft.com/office/officeart/2016/7/layout/BasicLinearProcessNumbered" loCatId="process" qsTypeId="urn:microsoft.com/office/officeart/2005/8/quickstyle/simple1" qsCatId="simple" csTypeId="urn:microsoft.com/office/officeart/2005/8/colors/colorful1" csCatId="colorful"/>
      <dgm:spPr/>
      <dgm:t>
        <a:bodyPr/>
        <a:lstStyle/>
        <a:p>
          <a:endParaRPr lang="en-US"/>
        </a:p>
      </dgm:t>
    </dgm:pt>
    <dgm:pt modelId="{2E1809D3-86C5-42F1-A839-921B1FFD8278}">
      <dgm:prSet/>
      <dgm:spPr/>
      <dgm:t>
        <a:bodyPr/>
        <a:lstStyle/>
        <a:p>
          <a:r>
            <a:rPr lang="en-US"/>
            <a:t>Insurance agencies have deals with certain hospitals, healthcare providers, and other facilities. </a:t>
          </a:r>
        </a:p>
      </dgm:t>
    </dgm:pt>
    <dgm:pt modelId="{3F5CBFE0-5D6C-4148-A52B-C1B2603B62EF}" type="parTrans" cxnId="{32138278-8418-4569-8F76-7A5FD792566D}">
      <dgm:prSet/>
      <dgm:spPr/>
      <dgm:t>
        <a:bodyPr/>
        <a:lstStyle/>
        <a:p>
          <a:endParaRPr lang="en-US"/>
        </a:p>
      </dgm:t>
    </dgm:pt>
    <dgm:pt modelId="{CDE0F8C7-0C94-4A47-A127-F4CA2B6A44B7}" type="sibTrans" cxnId="{32138278-8418-4569-8F76-7A5FD792566D}">
      <dgm:prSet phldrT="1" phldr="0"/>
      <dgm:spPr/>
      <dgm:t>
        <a:bodyPr/>
        <a:lstStyle/>
        <a:p>
          <a:r>
            <a:rPr lang="en-US"/>
            <a:t>1</a:t>
          </a:r>
        </a:p>
      </dgm:t>
    </dgm:pt>
    <dgm:pt modelId="{6B6DA56A-B0BF-4A77-9CD1-9F2CDDD6216A}">
      <dgm:prSet/>
      <dgm:spPr/>
      <dgm:t>
        <a:bodyPr/>
        <a:lstStyle/>
        <a:p>
          <a:r>
            <a:rPr lang="en-US"/>
            <a:t>Places that are not “in-network” are much more expensive! Anywhere from 200%-400% more!</a:t>
          </a:r>
        </a:p>
      </dgm:t>
    </dgm:pt>
    <dgm:pt modelId="{1FD043C5-F843-4B0E-943C-1D23494AF2CB}" type="parTrans" cxnId="{36FF3FC9-65A9-4560-AA8E-73FEC85729D7}">
      <dgm:prSet/>
      <dgm:spPr/>
      <dgm:t>
        <a:bodyPr/>
        <a:lstStyle/>
        <a:p>
          <a:endParaRPr lang="en-US"/>
        </a:p>
      </dgm:t>
    </dgm:pt>
    <dgm:pt modelId="{DC756F6F-2B52-4F4F-8C88-7FD977797EA5}" type="sibTrans" cxnId="{36FF3FC9-65A9-4560-AA8E-73FEC85729D7}">
      <dgm:prSet phldrT="2" phldr="0"/>
      <dgm:spPr/>
      <dgm:t>
        <a:bodyPr/>
        <a:lstStyle/>
        <a:p>
          <a:r>
            <a:rPr lang="en-US"/>
            <a:t>2</a:t>
          </a:r>
        </a:p>
      </dgm:t>
    </dgm:pt>
    <dgm:pt modelId="{25D8E495-8BE6-437B-A423-FA5D56212200}">
      <dgm:prSet/>
      <dgm:spPr/>
      <dgm:t>
        <a:bodyPr/>
        <a:lstStyle/>
        <a:p>
          <a:r>
            <a:rPr lang="en-US"/>
            <a:t>When you have a choice in healthcare, make sure it is “in-network!”</a:t>
          </a:r>
        </a:p>
      </dgm:t>
    </dgm:pt>
    <dgm:pt modelId="{3488CB76-F64C-4EF0-9906-D78A50F6F9FD}" type="parTrans" cxnId="{358D4A04-3A40-48BD-A9BD-240D7A2583A1}">
      <dgm:prSet/>
      <dgm:spPr/>
      <dgm:t>
        <a:bodyPr/>
        <a:lstStyle/>
        <a:p>
          <a:endParaRPr lang="en-US"/>
        </a:p>
      </dgm:t>
    </dgm:pt>
    <dgm:pt modelId="{31B09E1E-A604-4A38-A67D-BE12DA0E7DAB}" type="sibTrans" cxnId="{358D4A04-3A40-48BD-A9BD-240D7A2583A1}">
      <dgm:prSet phldrT="3" phldr="0"/>
      <dgm:spPr/>
      <dgm:t>
        <a:bodyPr/>
        <a:lstStyle/>
        <a:p>
          <a:r>
            <a:rPr lang="en-US"/>
            <a:t>3</a:t>
          </a:r>
        </a:p>
      </dgm:t>
    </dgm:pt>
    <dgm:pt modelId="{C261A233-A435-49F8-9862-783E53D58D68}" type="pres">
      <dgm:prSet presAssocID="{5D0EDE3B-075E-434D-B161-134B3A1C4444}" presName="Name0" presStyleCnt="0">
        <dgm:presLayoutVars>
          <dgm:animLvl val="lvl"/>
          <dgm:resizeHandles val="exact"/>
        </dgm:presLayoutVars>
      </dgm:prSet>
      <dgm:spPr/>
    </dgm:pt>
    <dgm:pt modelId="{E113E0D6-DD05-4CC0-8F4D-1B80EEEED458}" type="pres">
      <dgm:prSet presAssocID="{2E1809D3-86C5-42F1-A839-921B1FFD8278}" presName="compositeNode" presStyleCnt="0">
        <dgm:presLayoutVars>
          <dgm:bulletEnabled val="1"/>
        </dgm:presLayoutVars>
      </dgm:prSet>
      <dgm:spPr/>
    </dgm:pt>
    <dgm:pt modelId="{49412C59-05C0-41F6-B6F3-2D18D0288589}" type="pres">
      <dgm:prSet presAssocID="{2E1809D3-86C5-42F1-A839-921B1FFD8278}" presName="bgRect" presStyleLbl="bgAccFollowNode1" presStyleIdx="0" presStyleCnt="3"/>
      <dgm:spPr/>
    </dgm:pt>
    <dgm:pt modelId="{A5937D47-CCF6-4572-93CA-17B10F97257A}" type="pres">
      <dgm:prSet presAssocID="{CDE0F8C7-0C94-4A47-A127-F4CA2B6A44B7}" presName="sibTransNodeCircle" presStyleLbl="alignNode1" presStyleIdx="0" presStyleCnt="6">
        <dgm:presLayoutVars>
          <dgm:chMax val="0"/>
          <dgm:bulletEnabled/>
        </dgm:presLayoutVars>
      </dgm:prSet>
      <dgm:spPr/>
    </dgm:pt>
    <dgm:pt modelId="{16F2538A-49CE-4C1A-81C6-B3230E379EDB}" type="pres">
      <dgm:prSet presAssocID="{2E1809D3-86C5-42F1-A839-921B1FFD8278}" presName="bottomLine" presStyleLbl="alignNode1" presStyleIdx="1" presStyleCnt="6">
        <dgm:presLayoutVars/>
      </dgm:prSet>
      <dgm:spPr/>
    </dgm:pt>
    <dgm:pt modelId="{EF6E104E-1451-4070-80DF-168DEAF2007A}" type="pres">
      <dgm:prSet presAssocID="{2E1809D3-86C5-42F1-A839-921B1FFD8278}" presName="nodeText" presStyleLbl="bgAccFollowNode1" presStyleIdx="0" presStyleCnt="3">
        <dgm:presLayoutVars>
          <dgm:bulletEnabled val="1"/>
        </dgm:presLayoutVars>
      </dgm:prSet>
      <dgm:spPr/>
    </dgm:pt>
    <dgm:pt modelId="{9D9C8CF4-4110-4D20-9826-553B14263E43}" type="pres">
      <dgm:prSet presAssocID="{CDE0F8C7-0C94-4A47-A127-F4CA2B6A44B7}" presName="sibTrans" presStyleCnt="0"/>
      <dgm:spPr/>
    </dgm:pt>
    <dgm:pt modelId="{0F2529AD-CBB7-4CFD-BAED-D3A12595F384}" type="pres">
      <dgm:prSet presAssocID="{6B6DA56A-B0BF-4A77-9CD1-9F2CDDD6216A}" presName="compositeNode" presStyleCnt="0">
        <dgm:presLayoutVars>
          <dgm:bulletEnabled val="1"/>
        </dgm:presLayoutVars>
      </dgm:prSet>
      <dgm:spPr/>
    </dgm:pt>
    <dgm:pt modelId="{FA2FDEF2-125C-44A9-852A-E96666593772}" type="pres">
      <dgm:prSet presAssocID="{6B6DA56A-B0BF-4A77-9CD1-9F2CDDD6216A}" presName="bgRect" presStyleLbl="bgAccFollowNode1" presStyleIdx="1" presStyleCnt="3"/>
      <dgm:spPr/>
    </dgm:pt>
    <dgm:pt modelId="{CE7D0052-124F-49F3-847E-5A90636FF4A7}" type="pres">
      <dgm:prSet presAssocID="{DC756F6F-2B52-4F4F-8C88-7FD977797EA5}" presName="sibTransNodeCircle" presStyleLbl="alignNode1" presStyleIdx="2" presStyleCnt="6">
        <dgm:presLayoutVars>
          <dgm:chMax val="0"/>
          <dgm:bulletEnabled/>
        </dgm:presLayoutVars>
      </dgm:prSet>
      <dgm:spPr/>
    </dgm:pt>
    <dgm:pt modelId="{0AF74C36-B4BA-4541-800B-A4518F0763A1}" type="pres">
      <dgm:prSet presAssocID="{6B6DA56A-B0BF-4A77-9CD1-9F2CDDD6216A}" presName="bottomLine" presStyleLbl="alignNode1" presStyleIdx="3" presStyleCnt="6">
        <dgm:presLayoutVars/>
      </dgm:prSet>
      <dgm:spPr/>
    </dgm:pt>
    <dgm:pt modelId="{86C2283D-0AC6-4077-971B-4C5D2F4C8977}" type="pres">
      <dgm:prSet presAssocID="{6B6DA56A-B0BF-4A77-9CD1-9F2CDDD6216A}" presName="nodeText" presStyleLbl="bgAccFollowNode1" presStyleIdx="1" presStyleCnt="3">
        <dgm:presLayoutVars>
          <dgm:bulletEnabled val="1"/>
        </dgm:presLayoutVars>
      </dgm:prSet>
      <dgm:spPr/>
    </dgm:pt>
    <dgm:pt modelId="{1BF257A8-F6DE-4A7F-87AE-88B6A6A63298}" type="pres">
      <dgm:prSet presAssocID="{DC756F6F-2B52-4F4F-8C88-7FD977797EA5}" presName="sibTrans" presStyleCnt="0"/>
      <dgm:spPr/>
    </dgm:pt>
    <dgm:pt modelId="{71CACA6B-2416-4862-BD6A-F7FBBA450C82}" type="pres">
      <dgm:prSet presAssocID="{25D8E495-8BE6-437B-A423-FA5D56212200}" presName="compositeNode" presStyleCnt="0">
        <dgm:presLayoutVars>
          <dgm:bulletEnabled val="1"/>
        </dgm:presLayoutVars>
      </dgm:prSet>
      <dgm:spPr/>
    </dgm:pt>
    <dgm:pt modelId="{4FC03365-CCB9-488C-9A4A-3EB32B580E5C}" type="pres">
      <dgm:prSet presAssocID="{25D8E495-8BE6-437B-A423-FA5D56212200}" presName="bgRect" presStyleLbl="bgAccFollowNode1" presStyleIdx="2" presStyleCnt="3"/>
      <dgm:spPr/>
    </dgm:pt>
    <dgm:pt modelId="{BC3B23AA-0E2C-4790-A964-77A9A1DA3C3D}" type="pres">
      <dgm:prSet presAssocID="{31B09E1E-A604-4A38-A67D-BE12DA0E7DAB}" presName="sibTransNodeCircle" presStyleLbl="alignNode1" presStyleIdx="4" presStyleCnt="6">
        <dgm:presLayoutVars>
          <dgm:chMax val="0"/>
          <dgm:bulletEnabled/>
        </dgm:presLayoutVars>
      </dgm:prSet>
      <dgm:spPr/>
    </dgm:pt>
    <dgm:pt modelId="{286988E8-0EED-48F5-A2E5-48518ACDB91F}" type="pres">
      <dgm:prSet presAssocID="{25D8E495-8BE6-437B-A423-FA5D56212200}" presName="bottomLine" presStyleLbl="alignNode1" presStyleIdx="5" presStyleCnt="6">
        <dgm:presLayoutVars/>
      </dgm:prSet>
      <dgm:spPr/>
    </dgm:pt>
    <dgm:pt modelId="{FD1B7C4E-8ED3-45FB-B037-6AB13E1080A5}" type="pres">
      <dgm:prSet presAssocID="{25D8E495-8BE6-437B-A423-FA5D56212200}" presName="nodeText" presStyleLbl="bgAccFollowNode1" presStyleIdx="2" presStyleCnt="3">
        <dgm:presLayoutVars>
          <dgm:bulletEnabled val="1"/>
        </dgm:presLayoutVars>
      </dgm:prSet>
      <dgm:spPr/>
    </dgm:pt>
  </dgm:ptLst>
  <dgm:cxnLst>
    <dgm:cxn modelId="{696EC901-A218-49CD-B4C1-623164603ED3}" type="presOf" srcId="{CDE0F8C7-0C94-4A47-A127-F4CA2B6A44B7}" destId="{A5937D47-CCF6-4572-93CA-17B10F97257A}" srcOrd="0" destOrd="0" presId="urn:microsoft.com/office/officeart/2016/7/layout/BasicLinearProcessNumbered"/>
    <dgm:cxn modelId="{358D4A04-3A40-48BD-A9BD-240D7A2583A1}" srcId="{5D0EDE3B-075E-434D-B161-134B3A1C4444}" destId="{25D8E495-8BE6-437B-A423-FA5D56212200}" srcOrd="2" destOrd="0" parTransId="{3488CB76-F64C-4EF0-9906-D78A50F6F9FD}" sibTransId="{31B09E1E-A604-4A38-A67D-BE12DA0E7DAB}"/>
    <dgm:cxn modelId="{A41D710A-509F-4A8D-A5EB-B83D9E7A045B}" type="presOf" srcId="{5D0EDE3B-075E-434D-B161-134B3A1C4444}" destId="{C261A233-A435-49F8-9862-783E53D58D68}" srcOrd="0" destOrd="0" presId="urn:microsoft.com/office/officeart/2016/7/layout/BasicLinearProcessNumbered"/>
    <dgm:cxn modelId="{CFDE880F-2964-4D34-A50D-7139AB49E4C4}" type="presOf" srcId="{25D8E495-8BE6-437B-A423-FA5D56212200}" destId="{FD1B7C4E-8ED3-45FB-B037-6AB13E1080A5}" srcOrd="1" destOrd="0" presId="urn:microsoft.com/office/officeart/2016/7/layout/BasicLinearProcessNumbered"/>
    <dgm:cxn modelId="{15F0EB5B-D969-4071-9B69-BFD94FAC96D2}" type="presOf" srcId="{6B6DA56A-B0BF-4A77-9CD1-9F2CDDD6216A}" destId="{FA2FDEF2-125C-44A9-852A-E96666593772}" srcOrd="0" destOrd="0" presId="urn:microsoft.com/office/officeart/2016/7/layout/BasicLinearProcessNumbered"/>
    <dgm:cxn modelId="{80777D5C-B915-4EB9-B800-CFB9F500C052}" type="presOf" srcId="{DC756F6F-2B52-4F4F-8C88-7FD977797EA5}" destId="{CE7D0052-124F-49F3-847E-5A90636FF4A7}" srcOrd="0" destOrd="0" presId="urn:microsoft.com/office/officeart/2016/7/layout/BasicLinearProcessNumbered"/>
    <dgm:cxn modelId="{E8868048-85FA-47E5-ACCE-61336451356D}" type="presOf" srcId="{25D8E495-8BE6-437B-A423-FA5D56212200}" destId="{4FC03365-CCB9-488C-9A4A-3EB32B580E5C}" srcOrd="0" destOrd="0" presId="urn:microsoft.com/office/officeart/2016/7/layout/BasicLinearProcessNumbered"/>
    <dgm:cxn modelId="{32138278-8418-4569-8F76-7A5FD792566D}" srcId="{5D0EDE3B-075E-434D-B161-134B3A1C4444}" destId="{2E1809D3-86C5-42F1-A839-921B1FFD8278}" srcOrd="0" destOrd="0" parTransId="{3F5CBFE0-5D6C-4148-A52B-C1B2603B62EF}" sibTransId="{CDE0F8C7-0C94-4A47-A127-F4CA2B6A44B7}"/>
    <dgm:cxn modelId="{88721E87-8686-4FF6-9C06-529C417F4F41}" type="presOf" srcId="{2E1809D3-86C5-42F1-A839-921B1FFD8278}" destId="{EF6E104E-1451-4070-80DF-168DEAF2007A}" srcOrd="1" destOrd="0" presId="urn:microsoft.com/office/officeart/2016/7/layout/BasicLinearProcessNumbered"/>
    <dgm:cxn modelId="{26DCF28C-BB0A-4CB3-A316-E59B65D162EA}" type="presOf" srcId="{6B6DA56A-B0BF-4A77-9CD1-9F2CDDD6216A}" destId="{86C2283D-0AC6-4077-971B-4C5D2F4C8977}" srcOrd="1" destOrd="0" presId="urn:microsoft.com/office/officeart/2016/7/layout/BasicLinearProcessNumbered"/>
    <dgm:cxn modelId="{445ED2A9-D433-4CA2-8C72-661F4F7C922E}" type="presOf" srcId="{2E1809D3-86C5-42F1-A839-921B1FFD8278}" destId="{49412C59-05C0-41F6-B6F3-2D18D0288589}" srcOrd="0" destOrd="0" presId="urn:microsoft.com/office/officeart/2016/7/layout/BasicLinearProcessNumbered"/>
    <dgm:cxn modelId="{36FF3FC9-65A9-4560-AA8E-73FEC85729D7}" srcId="{5D0EDE3B-075E-434D-B161-134B3A1C4444}" destId="{6B6DA56A-B0BF-4A77-9CD1-9F2CDDD6216A}" srcOrd="1" destOrd="0" parTransId="{1FD043C5-F843-4B0E-943C-1D23494AF2CB}" sibTransId="{DC756F6F-2B52-4F4F-8C88-7FD977797EA5}"/>
    <dgm:cxn modelId="{4D0349D3-D691-4C1C-8F1D-3A4753E43F60}" type="presOf" srcId="{31B09E1E-A604-4A38-A67D-BE12DA0E7DAB}" destId="{BC3B23AA-0E2C-4790-A964-77A9A1DA3C3D}" srcOrd="0" destOrd="0" presId="urn:microsoft.com/office/officeart/2016/7/layout/BasicLinearProcessNumbered"/>
    <dgm:cxn modelId="{A0C5FB0B-F147-4D90-9652-6CFD783446CD}" type="presParOf" srcId="{C261A233-A435-49F8-9862-783E53D58D68}" destId="{E113E0D6-DD05-4CC0-8F4D-1B80EEEED458}" srcOrd="0" destOrd="0" presId="urn:microsoft.com/office/officeart/2016/7/layout/BasicLinearProcessNumbered"/>
    <dgm:cxn modelId="{E92669B5-28BB-4454-8FA6-FA5EEF4D3984}" type="presParOf" srcId="{E113E0D6-DD05-4CC0-8F4D-1B80EEEED458}" destId="{49412C59-05C0-41F6-B6F3-2D18D0288589}" srcOrd="0" destOrd="0" presId="urn:microsoft.com/office/officeart/2016/7/layout/BasicLinearProcessNumbered"/>
    <dgm:cxn modelId="{38F935A9-CB1B-4B00-97C1-1E0DD798459C}" type="presParOf" srcId="{E113E0D6-DD05-4CC0-8F4D-1B80EEEED458}" destId="{A5937D47-CCF6-4572-93CA-17B10F97257A}" srcOrd="1" destOrd="0" presId="urn:microsoft.com/office/officeart/2016/7/layout/BasicLinearProcessNumbered"/>
    <dgm:cxn modelId="{974B93C4-94C6-4233-9B9D-EEF45E9D8AB5}" type="presParOf" srcId="{E113E0D6-DD05-4CC0-8F4D-1B80EEEED458}" destId="{16F2538A-49CE-4C1A-81C6-B3230E379EDB}" srcOrd="2" destOrd="0" presId="urn:microsoft.com/office/officeart/2016/7/layout/BasicLinearProcessNumbered"/>
    <dgm:cxn modelId="{275F12BB-C1C2-4717-A748-3313995920B4}" type="presParOf" srcId="{E113E0D6-DD05-4CC0-8F4D-1B80EEEED458}" destId="{EF6E104E-1451-4070-80DF-168DEAF2007A}" srcOrd="3" destOrd="0" presId="urn:microsoft.com/office/officeart/2016/7/layout/BasicLinearProcessNumbered"/>
    <dgm:cxn modelId="{AFF94726-4C47-49BA-99DE-EF069EA7D7A0}" type="presParOf" srcId="{C261A233-A435-49F8-9862-783E53D58D68}" destId="{9D9C8CF4-4110-4D20-9826-553B14263E43}" srcOrd="1" destOrd="0" presId="urn:microsoft.com/office/officeart/2016/7/layout/BasicLinearProcessNumbered"/>
    <dgm:cxn modelId="{156D0FC5-AC52-409E-85CB-E28955EFA64C}" type="presParOf" srcId="{C261A233-A435-49F8-9862-783E53D58D68}" destId="{0F2529AD-CBB7-4CFD-BAED-D3A12595F384}" srcOrd="2" destOrd="0" presId="urn:microsoft.com/office/officeart/2016/7/layout/BasicLinearProcessNumbered"/>
    <dgm:cxn modelId="{B45F9AB3-4617-4EC8-8E6A-1873A6ADF2B0}" type="presParOf" srcId="{0F2529AD-CBB7-4CFD-BAED-D3A12595F384}" destId="{FA2FDEF2-125C-44A9-852A-E96666593772}" srcOrd="0" destOrd="0" presId="urn:microsoft.com/office/officeart/2016/7/layout/BasicLinearProcessNumbered"/>
    <dgm:cxn modelId="{C0354B26-D856-4373-A3F3-98E57156833E}" type="presParOf" srcId="{0F2529AD-CBB7-4CFD-BAED-D3A12595F384}" destId="{CE7D0052-124F-49F3-847E-5A90636FF4A7}" srcOrd="1" destOrd="0" presId="urn:microsoft.com/office/officeart/2016/7/layout/BasicLinearProcessNumbered"/>
    <dgm:cxn modelId="{A7821EF8-75D1-41DA-8961-EEF8C7A7F2F2}" type="presParOf" srcId="{0F2529AD-CBB7-4CFD-BAED-D3A12595F384}" destId="{0AF74C36-B4BA-4541-800B-A4518F0763A1}" srcOrd="2" destOrd="0" presId="urn:microsoft.com/office/officeart/2016/7/layout/BasicLinearProcessNumbered"/>
    <dgm:cxn modelId="{CD167D31-D437-455A-B36C-DFBFD67FF7A8}" type="presParOf" srcId="{0F2529AD-CBB7-4CFD-BAED-D3A12595F384}" destId="{86C2283D-0AC6-4077-971B-4C5D2F4C8977}" srcOrd="3" destOrd="0" presId="urn:microsoft.com/office/officeart/2016/7/layout/BasicLinearProcessNumbered"/>
    <dgm:cxn modelId="{814671AF-78DE-4F17-B61E-2458B9F35BCB}" type="presParOf" srcId="{C261A233-A435-49F8-9862-783E53D58D68}" destId="{1BF257A8-F6DE-4A7F-87AE-88B6A6A63298}" srcOrd="3" destOrd="0" presId="urn:microsoft.com/office/officeart/2016/7/layout/BasicLinearProcessNumbered"/>
    <dgm:cxn modelId="{CECF21F1-7A24-43D1-A1F0-4089FAC2C228}" type="presParOf" srcId="{C261A233-A435-49F8-9862-783E53D58D68}" destId="{71CACA6B-2416-4862-BD6A-F7FBBA450C82}" srcOrd="4" destOrd="0" presId="urn:microsoft.com/office/officeart/2016/7/layout/BasicLinearProcessNumbered"/>
    <dgm:cxn modelId="{A37A4F1A-2A7F-42AC-B3AC-E4DCD263F200}" type="presParOf" srcId="{71CACA6B-2416-4862-BD6A-F7FBBA450C82}" destId="{4FC03365-CCB9-488C-9A4A-3EB32B580E5C}" srcOrd="0" destOrd="0" presId="urn:microsoft.com/office/officeart/2016/7/layout/BasicLinearProcessNumbered"/>
    <dgm:cxn modelId="{327E14A7-B19D-43DB-ABAA-20C65B2E2F0F}" type="presParOf" srcId="{71CACA6B-2416-4862-BD6A-F7FBBA450C82}" destId="{BC3B23AA-0E2C-4790-A964-77A9A1DA3C3D}" srcOrd="1" destOrd="0" presId="urn:microsoft.com/office/officeart/2016/7/layout/BasicLinearProcessNumbered"/>
    <dgm:cxn modelId="{8BFC526E-1E25-4875-8338-867784FD6714}" type="presParOf" srcId="{71CACA6B-2416-4862-BD6A-F7FBBA450C82}" destId="{286988E8-0EED-48F5-A2E5-48518ACDB91F}" srcOrd="2" destOrd="0" presId="urn:microsoft.com/office/officeart/2016/7/layout/BasicLinearProcessNumbered"/>
    <dgm:cxn modelId="{9ABAB59C-5091-480C-BC6C-463CB60CC08C}" type="presParOf" srcId="{71CACA6B-2416-4862-BD6A-F7FBBA450C82}" destId="{FD1B7C4E-8ED3-45FB-B037-6AB13E1080A5}"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04866A-4556-4268-BFE5-807BCD44C108}"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B909B6D2-3D09-41C7-9E96-C60D4ADCC940}">
      <dgm:prSet/>
      <dgm:spPr/>
      <dgm:t>
        <a:bodyPr/>
        <a:lstStyle/>
        <a:p>
          <a:r>
            <a:rPr lang="en-US"/>
            <a:t>Visit</a:t>
          </a:r>
        </a:p>
      </dgm:t>
    </dgm:pt>
    <dgm:pt modelId="{E2720DB0-F3CB-4FE2-82BE-ADB1AB312C0D}" type="parTrans" cxnId="{A8B8FB75-6BF6-4E79-9FB5-4D717EE96026}">
      <dgm:prSet/>
      <dgm:spPr/>
      <dgm:t>
        <a:bodyPr/>
        <a:lstStyle/>
        <a:p>
          <a:endParaRPr lang="en-US"/>
        </a:p>
      </dgm:t>
    </dgm:pt>
    <dgm:pt modelId="{068A2C20-463D-445F-8F4F-1E60E103AF65}" type="sibTrans" cxnId="{A8B8FB75-6BF6-4E79-9FB5-4D717EE96026}">
      <dgm:prSet/>
      <dgm:spPr/>
      <dgm:t>
        <a:bodyPr/>
        <a:lstStyle/>
        <a:p>
          <a:endParaRPr lang="en-US"/>
        </a:p>
      </dgm:t>
    </dgm:pt>
    <dgm:pt modelId="{5B76DB7C-988F-4D6C-8418-3A36DC19E7B7}">
      <dgm:prSet/>
      <dgm:spPr/>
      <dgm:t>
        <a:bodyPr/>
        <a:lstStyle/>
        <a:p>
          <a:r>
            <a:rPr lang="en-US"/>
            <a:t>Visit Your Insurance Website:</a:t>
          </a:r>
        </a:p>
      </dgm:t>
    </dgm:pt>
    <dgm:pt modelId="{1D46202E-82FB-4CCA-AD2F-0111DD68AF09}" type="parTrans" cxnId="{A6A5E1D8-94DB-4F0F-B05C-FDB43AB628C7}">
      <dgm:prSet/>
      <dgm:spPr/>
      <dgm:t>
        <a:bodyPr/>
        <a:lstStyle/>
        <a:p>
          <a:endParaRPr lang="en-US"/>
        </a:p>
      </dgm:t>
    </dgm:pt>
    <dgm:pt modelId="{1515ADDF-45E9-4C9E-8A06-CFA22B232EA5}" type="sibTrans" cxnId="{A6A5E1D8-94DB-4F0F-B05C-FDB43AB628C7}">
      <dgm:prSet/>
      <dgm:spPr/>
      <dgm:t>
        <a:bodyPr/>
        <a:lstStyle/>
        <a:p>
          <a:endParaRPr lang="en-US"/>
        </a:p>
      </dgm:t>
    </dgm:pt>
    <dgm:pt modelId="{7CA0E861-D302-4440-A1EA-6C669AAFC14E}">
      <dgm:prSet/>
      <dgm:spPr/>
      <dgm:t>
        <a:bodyPr/>
        <a:lstStyle/>
        <a:p>
          <a:r>
            <a:rPr lang="en-US"/>
            <a:t>Log in to your insurance account.</a:t>
          </a:r>
        </a:p>
      </dgm:t>
    </dgm:pt>
    <dgm:pt modelId="{4FFD14CA-850C-4267-A326-EA3B170F93BD}" type="parTrans" cxnId="{B109BE52-0F3D-4E7F-B609-C77349871C71}">
      <dgm:prSet/>
      <dgm:spPr/>
      <dgm:t>
        <a:bodyPr/>
        <a:lstStyle/>
        <a:p>
          <a:endParaRPr lang="en-US"/>
        </a:p>
      </dgm:t>
    </dgm:pt>
    <dgm:pt modelId="{CB92FFA4-446A-4BEE-8A26-3A9111D3BAA9}" type="sibTrans" cxnId="{B109BE52-0F3D-4E7F-B609-C77349871C71}">
      <dgm:prSet/>
      <dgm:spPr/>
      <dgm:t>
        <a:bodyPr/>
        <a:lstStyle/>
        <a:p>
          <a:endParaRPr lang="en-US"/>
        </a:p>
      </dgm:t>
    </dgm:pt>
    <dgm:pt modelId="{6D0B27B9-81CC-4415-8268-2BB6FC5AE948}">
      <dgm:prSet/>
      <dgm:spPr/>
      <dgm:t>
        <a:bodyPr/>
        <a:lstStyle/>
        <a:p>
          <a:r>
            <a:rPr lang="en-US"/>
            <a:t>Use the "Find a Provider" tool to search for doctors, hospitals, or services.</a:t>
          </a:r>
        </a:p>
      </dgm:t>
    </dgm:pt>
    <dgm:pt modelId="{3BAA063F-6810-4321-A546-A4177FC27474}" type="parTrans" cxnId="{25C08181-0549-4855-BC48-E3A763E0EBC0}">
      <dgm:prSet/>
      <dgm:spPr/>
      <dgm:t>
        <a:bodyPr/>
        <a:lstStyle/>
        <a:p>
          <a:endParaRPr lang="en-US"/>
        </a:p>
      </dgm:t>
    </dgm:pt>
    <dgm:pt modelId="{7043259D-6D95-47CB-8EEC-9E8845958BF2}" type="sibTrans" cxnId="{25C08181-0549-4855-BC48-E3A763E0EBC0}">
      <dgm:prSet/>
      <dgm:spPr/>
      <dgm:t>
        <a:bodyPr/>
        <a:lstStyle/>
        <a:p>
          <a:endParaRPr lang="en-US"/>
        </a:p>
      </dgm:t>
    </dgm:pt>
    <dgm:pt modelId="{68318C03-2CE5-4920-86BB-3761BDD87DBD}">
      <dgm:prSet/>
      <dgm:spPr/>
      <dgm:t>
        <a:bodyPr/>
        <a:lstStyle/>
        <a:p>
          <a:r>
            <a:rPr lang="en-US"/>
            <a:t>Call</a:t>
          </a:r>
        </a:p>
      </dgm:t>
    </dgm:pt>
    <dgm:pt modelId="{3EDAC6AD-03B0-40FF-AC7B-0D431CFCCAAC}" type="parTrans" cxnId="{19DFEB4D-A176-493C-9E52-B605678F6023}">
      <dgm:prSet/>
      <dgm:spPr/>
      <dgm:t>
        <a:bodyPr/>
        <a:lstStyle/>
        <a:p>
          <a:endParaRPr lang="en-US"/>
        </a:p>
      </dgm:t>
    </dgm:pt>
    <dgm:pt modelId="{F3F58538-44E0-4AD7-8AA2-DAD759C4297C}" type="sibTrans" cxnId="{19DFEB4D-A176-493C-9E52-B605678F6023}">
      <dgm:prSet/>
      <dgm:spPr/>
      <dgm:t>
        <a:bodyPr/>
        <a:lstStyle/>
        <a:p>
          <a:endParaRPr lang="en-US"/>
        </a:p>
      </dgm:t>
    </dgm:pt>
    <dgm:pt modelId="{4077D122-958C-457F-BDC1-8429FD8E8ECA}">
      <dgm:prSet/>
      <dgm:spPr/>
      <dgm:t>
        <a:bodyPr/>
        <a:lstStyle/>
        <a:p>
          <a:r>
            <a:rPr lang="en-US"/>
            <a:t>Call Your Insurance Company:</a:t>
          </a:r>
        </a:p>
      </dgm:t>
    </dgm:pt>
    <dgm:pt modelId="{B9EDEE0B-D9C6-4E73-9EA9-A3DFFB7D9F5E}" type="parTrans" cxnId="{FBDBF5DB-6CEC-45C4-AE38-F43BC541E7B5}">
      <dgm:prSet/>
      <dgm:spPr/>
      <dgm:t>
        <a:bodyPr/>
        <a:lstStyle/>
        <a:p>
          <a:endParaRPr lang="en-US"/>
        </a:p>
      </dgm:t>
    </dgm:pt>
    <dgm:pt modelId="{F59CEE25-CFE4-4438-AC6B-40585FE8D38B}" type="sibTrans" cxnId="{FBDBF5DB-6CEC-45C4-AE38-F43BC541E7B5}">
      <dgm:prSet/>
      <dgm:spPr/>
      <dgm:t>
        <a:bodyPr/>
        <a:lstStyle/>
        <a:p>
          <a:endParaRPr lang="en-US"/>
        </a:p>
      </dgm:t>
    </dgm:pt>
    <dgm:pt modelId="{CF67E124-97A4-42ED-B888-BBCB435D983F}">
      <dgm:prSet/>
      <dgm:spPr/>
      <dgm:t>
        <a:bodyPr/>
        <a:lstStyle/>
        <a:p>
          <a:r>
            <a:rPr lang="en-US"/>
            <a:t>Use the customer service number on your insurance card.</a:t>
          </a:r>
        </a:p>
      </dgm:t>
    </dgm:pt>
    <dgm:pt modelId="{CC0D9685-9CA2-4C21-887E-750EF4EEE8B0}" type="parTrans" cxnId="{941AF273-DCBD-4C73-A5D0-1A65093E4D77}">
      <dgm:prSet/>
      <dgm:spPr/>
      <dgm:t>
        <a:bodyPr/>
        <a:lstStyle/>
        <a:p>
          <a:endParaRPr lang="en-US"/>
        </a:p>
      </dgm:t>
    </dgm:pt>
    <dgm:pt modelId="{DFC93BB2-40A8-4E3D-81EE-D3DC14DF744D}" type="sibTrans" cxnId="{941AF273-DCBD-4C73-A5D0-1A65093E4D77}">
      <dgm:prSet/>
      <dgm:spPr/>
      <dgm:t>
        <a:bodyPr/>
        <a:lstStyle/>
        <a:p>
          <a:endParaRPr lang="en-US"/>
        </a:p>
      </dgm:t>
    </dgm:pt>
    <dgm:pt modelId="{22B51C54-E094-4B9E-A18C-FA988781CD4E}">
      <dgm:prSet/>
      <dgm:spPr/>
      <dgm:t>
        <a:bodyPr/>
        <a:lstStyle/>
        <a:p>
          <a:r>
            <a:rPr lang="en-US"/>
            <a:t>Ask if the provider is in-network.</a:t>
          </a:r>
        </a:p>
      </dgm:t>
    </dgm:pt>
    <dgm:pt modelId="{0B2ED2E6-A19F-45F4-8DE0-FD4FADDB8C84}" type="parTrans" cxnId="{126C8FE2-69B9-4756-84BD-33E3DCB5BF4A}">
      <dgm:prSet/>
      <dgm:spPr/>
      <dgm:t>
        <a:bodyPr/>
        <a:lstStyle/>
        <a:p>
          <a:endParaRPr lang="en-US"/>
        </a:p>
      </dgm:t>
    </dgm:pt>
    <dgm:pt modelId="{CF88CABB-0DCC-41DD-BE4A-74E52CDECC11}" type="sibTrans" cxnId="{126C8FE2-69B9-4756-84BD-33E3DCB5BF4A}">
      <dgm:prSet/>
      <dgm:spPr/>
      <dgm:t>
        <a:bodyPr/>
        <a:lstStyle/>
        <a:p>
          <a:endParaRPr lang="en-US"/>
        </a:p>
      </dgm:t>
    </dgm:pt>
    <dgm:pt modelId="{7EEC2864-A09D-4D10-8405-94D3DAF04870}">
      <dgm:prSet/>
      <dgm:spPr/>
      <dgm:t>
        <a:bodyPr/>
        <a:lstStyle/>
        <a:p>
          <a:r>
            <a:rPr lang="en-US"/>
            <a:t>Ask</a:t>
          </a:r>
        </a:p>
      </dgm:t>
    </dgm:pt>
    <dgm:pt modelId="{F44C8A79-8FB8-4549-BD0D-399A78A89999}" type="parTrans" cxnId="{323D14E5-D940-4AAF-B711-839A4F4B2320}">
      <dgm:prSet/>
      <dgm:spPr/>
      <dgm:t>
        <a:bodyPr/>
        <a:lstStyle/>
        <a:p>
          <a:endParaRPr lang="en-US"/>
        </a:p>
      </dgm:t>
    </dgm:pt>
    <dgm:pt modelId="{CE788F5F-8B42-491B-809D-D389993E3AA7}" type="sibTrans" cxnId="{323D14E5-D940-4AAF-B711-839A4F4B2320}">
      <dgm:prSet/>
      <dgm:spPr/>
      <dgm:t>
        <a:bodyPr/>
        <a:lstStyle/>
        <a:p>
          <a:endParaRPr lang="en-US"/>
        </a:p>
      </dgm:t>
    </dgm:pt>
    <dgm:pt modelId="{CB58B14C-E153-4A9A-BE7E-BD020FD2119A}">
      <dgm:prSet/>
      <dgm:spPr/>
      <dgm:t>
        <a:bodyPr/>
        <a:lstStyle/>
        <a:p>
          <a:r>
            <a:rPr lang="en-US"/>
            <a:t>Ask the Provider Directly:</a:t>
          </a:r>
        </a:p>
      </dgm:t>
    </dgm:pt>
    <dgm:pt modelId="{6E9BAF34-9608-4F27-A90E-6459F4432F30}" type="parTrans" cxnId="{30624327-B708-4384-8AD2-7133D30F626F}">
      <dgm:prSet/>
      <dgm:spPr/>
      <dgm:t>
        <a:bodyPr/>
        <a:lstStyle/>
        <a:p>
          <a:endParaRPr lang="en-US"/>
        </a:p>
      </dgm:t>
    </dgm:pt>
    <dgm:pt modelId="{6FF01EA1-B5FF-4259-8756-A60D0A0FE6AD}" type="sibTrans" cxnId="{30624327-B708-4384-8AD2-7133D30F626F}">
      <dgm:prSet/>
      <dgm:spPr/>
      <dgm:t>
        <a:bodyPr/>
        <a:lstStyle/>
        <a:p>
          <a:endParaRPr lang="en-US"/>
        </a:p>
      </dgm:t>
    </dgm:pt>
    <dgm:pt modelId="{848446FE-A120-43F6-937A-9408D7216117}">
      <dgm:prSet/>
      <dgm:spPr/>
      <dgm:t>
        <a:bodyPr/>
        <a:lstStyle/>
        <a:p>
          <a:r>
            <a:rPr lang="en-US"/>
            <a:t>Contact the doctor’s office or hospital.</a:t>
          </a:r>
        </a:p>
      </dgm:t>
    </dgm:pt>
    <dgm:pt modelId="{87DE7D14-46F2-44DF-8C4A-7BD5CF838A91}" type="parTrans" cxnId="{9DBE9107-D925-4146-815E-51C07E40C736}">
      <dgm:prSet/>
      <dgm:spPr/>
      <dgm:t>
        <a:bodyPr/>
        <a:lstStyle/>
        <a:p>
          <a:endParaRPr lang="en-US"/>
        </a:p>
      </dgm:t>
    </dgm:pt>
    <dgm:pt modelId="{E4EFD609-83D4-443A-9F6A-FA4F528B31CA}" type="sibTrans" cxnId="{9DBE9107-D925-4146-815E-51C07E40C736}">
      <dgm:prSet/>
      <dgm:spPr/>
      <dgm:t>
        <a:bodyPr/>
        <a:lstStyle/>
        <a:p>
          <a:endParaRPr lang="en-US"/>
        </a:p>
      </dgm:t>
    </dgm:pt>
    <dgm:pt modelId="{52C0CF89-23C0-4534-B79B-090490DAAC67}">
      <dgm:prSet/>
      <dgm:spPr/>
      <dgm:t>
        <a:bodyPr/>
        <a:lstStyle/>
        <a:p>
          <a:r>
            <a:rPr lang="en-US"/>
            <a:t>Confirm they accept your insurance and are in-network.</a:t>
          </a:r>
        </a:p>
      </dgm:t>
    </dgm:pt>
    <dgm:pt modelId="{615E60D9-DFF4-448A-8F7B-19764265FA46}" type="parTrans" cxnId="{3B419B82-97B9-4D59-95C8-B2461F8BEF96}">
      <dgm:prSet/>
      <dgm:spPr/>
      <dgm:t>
        <a:bodyPr/>
        <a:lstStyle/>
        <a:p>
          <a:endParaRPr lang="en-US"/>
        </a:p>
      </dgm:t>
    </dgm:pt>
    <dgm:pt modelId="{C0EFFC0E-3016-4EB2-9B42-43FB65740257}" type="sibTrans" cxnId="{3B419B82-97B9-4D59-95C8-B2461F8BEF96}">
      <dgm:prSet/>
      <dgm:spPr/>
      <dgm:t>
        <a:bodyPr/>
        <a:lstStyle/>
        <a:p>
          <a:endParaRPr lang="en-US"/>
        </a:p>
      </dgm:t>
    </dgm:pt>
    <dgm:pt modelId="{F62D2CCC-85C5-4953-AE76-C399A9A29653}">
      <dgm:prSet/>
      <dgm:spPr/>
      <dgm:t>
        <a:bodyPr/>
        <a:lstStyle/>
        <a:p>
          <a:r>
            <a:rPr lang="en-US"/>
            <a:t>Check</a:t>
          </a:r>
        </a:p>
      </dgm:t>
    </dgm:pt>
    <dgm:pt modelId="{40C01774-B12A-4204-86D1-F1D231735CDE}" type="parTrans" cxnId="{75AF557C-0FCA-4E5F-9036-27C4419A8134}">
      <dgm:prSet/>
      <dgm:spPr/>
      <dgm:t>
        <a:bodyPr/>
        <a:lstStyle/>
        <a:p>
          <a:endParaRPr lang="en-US"/>
        </a:p>
      </dgm:t>
    </dgm:pt>
    <dgm:pt modelId="{9A48EE8E-2485-4E20-91B3-74EF2B57AEC4}" type="sibTrans" cxnId="{75AF557C-0FCA-4E5F-9036-27C4419A8134}">
      <dgm:prSet/>
      <dgm:spPr/>
      <dgm:t>
        <a:bodyPr/>
        <a:lstStyle/>
        <a:p>
          <a:endParaRPr lang="en-US"/>
        </a:p>
      </dgm:t>
    </dgm:pt>
    <dgm:pt modelId="{495F42B1-EEAC-4C48-975B-521697797D57}">
      <dgm:prSet/>
      <dgm:spPr/>
      <dgm:t>
        <a:bodyPr/>
        <a:lstStyle/>
        <a:p>
          <a:r>
            <a:rPr lang="en-US"/>
            <a:t>Check Your Insurance Card:</a:t>
          </a:r>
        </a:p>
      </dgm:t>
    </dgm:pt>
    <dgm:pt modelId="{3577B3BD-57D1-4C59-8794-FDF86158E8B0}" type="parTrans" cxnId="{431103DC-0CEE-4F2B-9BFF-1041D83E0261}">
      <dgm:prSet/>
      <dgm:spPr/>
      <dgm:t>
        <a:bodyPr/>
        <a:lstStyle/>
        <a:p>
          <a:endParaRPr lang="en-US"/>
        </a:p>
      </dgm:t>
    </dgm:pt>
    <dgm:pt modelId="{268CE92F-F02A-4521-83A6-42068C4F350E}" type="sibTrans" cxnId="{431103DC-0CEE-4F2B-9BFF-1041D83E0261}">
      <dgm:prSet/>
      <dgm:spPr/>
      <dgm:t>
        <a:bodyPr/>
        <a:lstStyle/>
        <a:p>
          <a:endParaRPr lang="en-US"/>
        </a:p>
      </dgm:t>
    </dgm:pt>
    <dgm:pt modelId="{7706ECD5-45B1-4991-913F-FC9ED38CDC7B}">
      <dgm:prSet/>
      <dgm:spPr/>
      <dgm:t>
        <a:bodyPr/>
        <a:lstStyle/>
        <a:p>
          <a:r>
            <a:rPr lang="en-US"/>
            <a:t>Some cards list preferred networks or providers.</a:t>
          </a:r>
        </a:p>
      </dgm:t>
    </dgm:pt>
    <dgm:pt modelId="{956D9FA7-3728-4DE3-A4A9-63893A5F0503}" type="parTrans" cxnId="{2DBA6303-AB19-47C7-90B5-11B1DEFA0E67}">
      <dgm:prSet/>
      <dgm:spPr/>
      <dgm:t>
        <a:bodyPr/>
        <a:lstStyle/>
        <a:p>
          <a:endParaRPr lang="en-US"/>
        </a:p>
      </dgm:t>
    </dgm:pt>
    <dgm:pt modelId="{188DECA8-D29C-4456-AE32-276A6111C745}" type="sibTrans" cxnId="{2DBA6303-AB19-47C7-90B5-11B1DEFA0E67}">
      <dgm:prSet/>
      <dgm:spPr/>
      <dgm:t>
        <a:bodyPr/>
        <a:lstStyle/>
        <a:p>
          <a:endParaRPr lang="en-US"/>
        </a:p>
      </dgm:t>
    </dgm:pt>
    <dgm:pt modelId="{9E9714CA-01AC-41CD-9C20-DEBF545A1595}" type="pres">
      <dgm:prSet presAssocID="{2B04866A-4556-4268-BFE5-807BCD44C108}" presName="Name0" presStyleCnt="0">
        <dgm:presLayoutVars>
          <dgm:dir/>
          <dgm:animLvl val="lvl"/>
          <dgm:resizeHandles val="exact"/>
        </dgm:presLayoutVars>
      </dgm:prSet>
      <dgm:spPr/>
    </dgm:pt>
    <dgm:pt modelId="{61A1AE16-7CC3-4DE0-985D-47E689B5F836}" type="pres">
      <dgm:prSet presAssocID="{B909B6D2-3D09-41C7-9E96-C60D4ADCC940}" presName="linNode" presStyleCnt="0"/>
      <dgm:spPr/>
    </dgm:pt>
    <dgm:pt modelId="{71FD49B1-9EBC-48DB-B507-CE499E9A960C}" type="pres">
      <dgm:prSet presAssocID="{B909B6D2-3D09-41C7-9E96-C60D4ADCC940}" presName="parentText" presStyleLbl="solidFgAcc1" presStyleIdx="0" presStyleCnt="4">
        <dgm:presLayoutVars>
          <dgm:chMax val="1"/>
          <dgm:bulletEnabled/>
        </dgm:presLayoutVars>
      </dgm:prSet>
      <dgm:spPr/>
    </dgm:pt>
    <dgm:pt modelId="{2DF695FB-9AC4-4FB5-80C2-F2EEA1375045}" type="pres">
      <dgm:prSet presAssocID="{B909B6D2-3D09-41C7-9E96-C60D4ADCC940}" presName="descendantText" presStyleLbl="alignNode1" presStyleIdx="0" presStyleCnt="4">
        <dgm:presLayoutVars>
          <dgm:bulletEnabled/>
        </dgm:presLayoutVars>
      </dgm:prSet>
      <dgm:spPr/>
    </dgm:pt>
    <dgm:pt modelId="{74E174A1-1C64-4FCA-BE2E-ABC3989AD19B}" type="pres">
      <dgm:prSet presAssocID="{068A2C20-463D-445F-8F4F-1E60E103AF65}" presName="sp" presStyleCnt="0"/>
      <dgm:spPr/>
    </dgm:pt>
    <dgm:pt modelId="{802D9770-6C28-4DD2-81CD-FC109DFC3725}" type="pres">
      <dgm:prSet presAssocID="{68318C03-2CE5-4920-86BB-3761BDD87DBD}" presName="linNode" presStyleCnt="0"/>
      <dgm:spPr/>
    </dgm:pt>
    <dgm:pt modelId="{4AE3C06E-CCDD-484F-9CE8-7ABCDCBB02E3}" type="pres">
      <dgm:prSet presAssocID="{68318C03-2CE5-4920-86BB-3761BDD87DBD}" presName="parentText" presStyleLbl="solidFgAcc1" presStyleIdx="1" presStyleCnt="4">
        <dgm:presLayoutVars>
          <dgm:chMax val="1"/>
          <dgm:bulletEnabled/>
        </dgm:presLayoutVars>
      </dgm:prSet>
      <dgm:spPr/>
    </dgm:pt>
    <dgm:pt modelId="{D208794A-8697-4868-9FC0-ED95C0BA396D}" type="pres">
      <dgm:prSet presAssocID="{68318C03-2CE5-4920-86BB-3761BDD87DBD}" presName="descendantText" presStyleLbl="alignNode1" presStyleIdx="1" presStyleCnt="4">
        <dgm:presLayoutVars>
          <dgm:bulletEnabled/>
        </dgm:presLayoutVars>
      </dgm:prSet>
      <dgm:spPr/>
    </dgm:pt>
    <dgm:pt modelId="{F36C15BA-9D54-4429-AA66-5CF608B4A1CE}" type="pres">
      <dgm:prSet presAssocID="{F3F58538-44E0-4AD7-8AA2-DAD759C4297C}" presName="sp" presStyleCnt="0"/>
      <dgm:spPr/>
    </dgm:pt>
    <dgm:pt modelId="{C84381BD-4535-4E39-8E4D-2ABF9B6C0D89}" type="pres">
      <dgm:prSet presAssocID="{7EEC2864-A09D-4D10-8405-94D3DAF04870}" presName="linNode" presStyleCnt="0"/>
      <dgm:spPr/>
    </dgm:pt>
    <dgm:pt modelId="{99D9C296-FF15-46DA-9DA9-9C1333B08C0C}" type="pres">
      <dgm:prSet presAssocID="{7EEC2864-A09D-4D10-8405-94D3DAF04870}" presName="parentText" presStyleLbl="solidFgAcc1" presStyleIdx="2" presStyleCnt="4">
        <dgm:presLayoutVars>
          <dgm:chMax val="1"/>
          <dgm:bulletEnabled/>
        </dgm:presLayoutVars>
      </dgm:prSet>
      <dgm:spPr/>
    </dgm:pt>
    <dgm:pt modelId="{792781E2-F630-4047-BF56-6EFC42AB22BE}" type="pres">
      <dgm:prSet presAssocID="{7EEC2864-A09D-4D10-8405-94D3DAF04870}" presName="descendantText" presStyleLbl="alignNode1" presStyleIdx="2" presStyleCnt="4">
        <dgm:presLayoutVars>
          <dgm:bulletEnabled/>
        </dgm:presLayoutVars>
      </dgm:prSet>
      <dgm:spPr/>
    </dgm:pt>
    <dgm:pt modelId="{62D23573-2B76-49D1-AA73-2D771F47DD33}" type="pres">
      <dgm:prSet presAssocID="{CE788F5F-8B42-491B-809D-D389993E3AA7}" presName="sp" presStyleCnt="0"/>
      <dgm:spPr/>
    </dgm:pt>
    <dgm:pt modelId="{8976D70F-A652-4523-AB75-DAC6D1E4C56C}" type="pres">
      <dgm:prSet presAssocID="{F62D2CCC-85C5-4953-AE76-C399A9A29653}" presName="linNode" presStyleCnt="0"/>
      <dgm:spPr/>
    </dgm:pt>
    <dgm:pt modelId="{0A4BC31C-57C1-4466-88D4-332C170AF4DE}" type="pres">
      <dgm:prSet presAssocID="{F62D2CCC-85C5-4953-AE76-C399A9A29653}" presName="parentText" presStyleLbl="solidFgAcc1" presStyleIdx="3" presStyleCnt="4">
        <dgm:presLayoutVars>
          <dgm:chMax val="1"/>
          <dgm:bulletEnabled/>
        </dgm:presLayoutVars>
      </dgm:prSet>
      <dgm:spPr/>
    </dgm:pt>
    <dgm:pt modelId="{065780E4-E008-4FE7-A9BA-20E8A3CB45BE}" type="pres">
      <dgm:prSet presAssocID="{F62D2CCC-85C5-4953-AE76-C399A9A29653}" presName="descendantText" presStyleLbl="alignNode1" presStyleIdx="3" presStyleCnt="4">
        <dgm:presLayoutVars>
          <dgm:bulletEnabled/>
        </dgm:presLayoutVars>
      </dgm:prSet>
      <dgm:spPr/>
    </dgm:pt>
  </dgm:ptLst>
  <dgm:cxnLst>
    <dgm:cxn modelId="{15625902-66A1-488C-B24F-70954158BF49}" type="presOf" srcId="{4077D122-958C-457F-BDC1-8429FD8E8ECA}" destId="{D208794A-8697-4868-9FC0-ED95C0BA396D}" srcOrd="0" destOrd="0" presId="urn:microsoft.com/office/officeart/2016/7/layout/VerticalHollowActionList"/>
    <dgm:cxn modelId="{2DBA6303-AB19-47C7-90B5-11B1DEFA0E67}" srcId="{495F42B1-EEAC-4C48-975B-521697797D57}" destId="{7706ECD5-45B1-4991-913F-FC9ED38CDC7B}" srcOrd="0" destOrd="0" parTransId="{956D9FA7-3728-4DE3-A4A9-63893A5F0503}" sibTransId="{188DECA8-D29C-4456-AE32-276A6111C745}"/>
    <dgm:cxn modelId="{9DBE9107-D925-4146-815E-51C07E40C736}" srcId="{CB58B14C-E153-4A9A-BE7E-BD020FD2119A}" destId="{848446FE-A120-43F6-937A-9408D7216117}" srcOrd="0" destOrd="0" parTransId="{87DE7D14-46F2-44DF-8C4A-7BD5CF838A91}" sibTransId="{E4EFD609-83D4-443A-9F6A-FA4F528B31CA}"/>
    <dgm:cxn modelId="{E858010F-0F49-47FA-BC31-DD7326B91C55}" type="presOf" srcId="{7CA0E861-D302-4440-A1EA-6C669AAFC14E}" destId="{2DF695FB-9AC4-4FB5-80C2-F2EEA1375045}" srcOrd="0" destOrd="1" presId="urn:microsoft.com/office/officeart/2016/7/layout/VerticalHollowActionList"/>
    <dgm:cxn modelId="{1D9D3010-C5B3-417F-B0FE-C0A053A43823}" type="presOf" srcId="{7706ECD5-45B1-4991-913F-FC9ED38CDC7B}" destId="{065780E4-E008-4FE7-A9BA-20E8A3CB45BE}" srcOrd="0" destOrd="1" presId="urn:microsoft.com/office/officeart/2016/7/layout/VerticalHollowActionList"/>
    <dgm:cxn modelId="{BDF62817-A8DA-4D19-A762-215168877E4A}" type="presOf" srcId="{F62D2CCC-85C5-4953-AE76-C399A9A29653}" destId="{0A4BC31C-57C1-4466-88D4-332C170AF4DE}" srcOrd="0" destOrd="0" presId="urn:microsoft.com/office/officeart/2016/7/layout/VerticalHollowActionList"/>
    <dgm:cxn modelId="{AFBB4026-AE72-4BF6-881B-AC58B602B7D6}" type="presOf" srcId="{CF67E124-97A4-42ED-B888-BBCB435D983F}" destId="{D208794A-8697-4868-9FC0-ED95C0BA396D}" srcOrd="0" destOrd="1" presId="urn:microsoft.com/office/officeart/2016/7/layout/VerticalHollowActionList"/>
    <dgm:cxn modelId="{30624327-B708-4384-8AD2-7133D30F626F}" srcId="{7EEC2864-A09D-4D10-8405-94D3DAF04870}" destId="{CB58B14C-E153-4A9A-BE7E-BD020FD2119A}" srcOrd="0" destOrd="0" parTransId="{6E9BAF34-9608-4F27-A90E-6459F4432F30}" sibTransId="{6FF01EA1-B5FF-4259-8756-A60D0A0FE6AD}"/>
    <dgm:cxn modelId="{D9C29636-8350-4D3C-B3A4-345C42B92A2E}" type="presOf" srcId="{CB58B14C-E153-4A9A-BE7E-BD020FD2119A}" destId="{792781E2-F630-4047-BF56-6EFC42AB22BE}" srcOrd="0" destOrd="0" presId="urn:microsoft.com/office/officeart/2016/7/layout/VerticalHollowActionList"/>
    <dgm:cxn modelId="{FE938742-B4A1-489A-9051-BC38AE01E022}" type="presOf" srcId="{848446FE-A120-43F6-937A-9408D7216117}" destId="{792781E2-F630-4047-BF56-6EFC42AB22BE}" srcOrd="0" destOrd="1" presId="urn:microsoft.com/office/officeart/2016/7/layout/VerticalHollowActionList"/>
    <dgm:cxn modelId="{431C2B46-9D0B-4C1C-A5AE-8E19756CF600}" type="presOf" srcId="{52C0CF89-23C0-4534-B79B-090490DAAC67}" destId="{792781E2-F630-4047-BF56-6EFC42AB22BE}" srcOrd="0" destOrd="2" presId="urn:microsoft.com/office/officeart/2016/7/layout/VerticalHollowActionList"/>
    <dgm:cxn modelId="{A870254A-AD1B-40C9-BBB4-32D71319CA97}" type="presOf" srcId="{7EEC2864-A09D-4D10-8405-94D3DAF04870}" destId="{99D9C296-FF15-46DA-9DA9-9C1333B08C0C}" srcOrd="0" destOrd="0" presId="urn:microsoft.com/office/officeart/2016/7/layout/VerticalHollowActionList"/>
    <dgm:cxn modelId="{19DFEB4D-A176-493C-9E52-B605678F6023}" srcId="{2B04866A-4556-4268-BFE5-807BCD44C108}" destId="{68318C03-2CE5-4920-86BB-3761BDD87DBD}" srcOrd="1" destOrd="0" parTransId="{3EDAC6AD-03B0-40FF-AC7B-0D431CFCCAAC}" sibTransId="{F3F58538-44E0-4AD7-8AA2-DAD759C4297C}"/>
    <dgm:cxn modelId="{57E84B50-773F-4DFC-B297-1593E5CF621B}" type="presOf" srcId="{6D0B27B9-81CC-4415-8268-2BB6FC5AE948}" destId="{2DF695FB-9AC4-4FB5-80C2-F2EEA1375045}" srcOrd="0" destOrd="2" presId="urn:microsoft.com/office/officeart/2016/7/layout/VerticalHollowActionList"/>
    <dgm:cxn modelId="{B109BE52-0F3D-4E7F-B609-C77349871C71}" srcId="{5B76DB7C-988F-4D6C-8418-3A36DC19E7B7}" destId="{7CA0E861-D302-4440-A1EA-6C669AAFC14E}" srcOrd="0" destOrd="0" parTransId="{4FFD14CA-850C-4267-A326-EA3B170F93BD}" sibTransId="{CB92FFA4-446A-4BEE-8A26-3A9111D3BAA9}"/>
    <dgm:cxn modelId="{941AF273-DCBD-4C73-A5D0-1A65093E4D77}" srcId="{4077D122-958C-457F-BDC1-8429FD8E8ECA}" destId="{CF67E124-97A4-42ED-B888-BBCB435D983F}" srcOrd="0" destOrd="0" parTransId="{CC0D9685-9CA2-4C21-887E-750EF4EEE8B0}" sibTransId="{DFC93BB2-40A8-4E3D-81EE-D3DC14DF744D}"/>
    <dgm:cxn modelId="{A8B8FB75-6BF6-4E79-9FB5-4D717EE96026}" srcId="{2B04866A-4556-4268-BFE5-807BCD44C108}" destId="{B909B6D2-3D09-41C7-9E96-C60D4ADCC940}" srcOrd="0" destOrd="0" parTransId="{E2720DB0-F3CB-4FE2-82BE-ADB1AB312C0D}" sibTransId="{068A2C20-463D-445F-8F4F-1E60E103AF65}"/>
    <dgm:cxn modelId="{75AF557C-0FCA-4E5F-9036-27C4419A8134}" srcId="{2B04866A-4556-4268-BFE5-807BCD44C108}" destId="{F62D2CCC-85C5-4953-AE76-C399A9A29653}" srcOrd="3" destOrd="0" parTransId="{40C01774-B12A-4204-86D1-F1D231735CDE}" sibTransId="{9A48EE8E-2485-4E20-91B3-74EF2B57AEC4}"/>
    <dgm:cxn modelId="{25C08181-0549-4855-BC48-E3A763E0EBC0}" srcId="{5B76DB7C-988F-4D6C-8418-3A36DC19E7B7}" destId="{6D0B27B9-81CC-4415-8268-2BB6FC5AE948}" srcOrd="1" destOrd="0" parTransId="{3BAA063F-6810-4321-A546-A4177FC27474}" sibTransId="{7043259D-6D95-47CB-8EEC-9E8845958BF2}"/>
    <dgm:cxn modelId="{41CEE381-D94A-4378-BEE1-A59C1C63DC37}" type="presOf" srcId="{5B76DB7C-988F-4D6C-8418-3A36DC19E7B7}" destId="{2DF695FB-9AC4-4FB5-80C2-F2EEA1375045}" srcOrd="0" destOrd="0" presId="urn:microsoft.com/office/officeart/2016/7/layout/VerticalHollowActionList"/>
    <dgm:cxn modelId="{3B419B82-97B9-4D59-95C8-B2461F8BEF96}" srcId="{CB58B14C-E153-4A9A-BE7E-BD020FD2119A}" destId="{52C0CF89-23C0-4534-B79B-090490DAAC67}" srcOrd="1" destOrd="0" parTransId="{615E60D9-DFF4-448A-8F7B-19764265FA46}" sibTransId="{C0EFFC0E-3016-4EB2-9B42-43FB65740257}"/>
    <dgm:cxn modelId="{EDE9269A-891E-466B-89AD-9A1200CB8EF9}" type="presOf" srcId="{22B51C54-E094-4B9E-A18C-FA988781CD4E}" destId="{D208794A-8697-4868-9FC0-ED95C0BA396D}" srcOrd="0" destOrd="2" presId="urn:microsoft.com/office/officeart/2016/7/layout/VerticalHollowActionList"/>
    <dgm:cxn modelId="{531138A7-EFD5-47DC-B835-E8D68402E388}" type="presOf" srcId="{495F42B1-EEAC-4C48-975B-521697797D57}" destId="{065780E4-E008-4FE7-A9BA-20E8A3CB45BE}" srcOrd="0" destOrd="0" presId="urn:microsoft.com/office/officeart/2016/7/layout/VerticalHollowActionList"/>
    <dgm:cxn modelId="{69ECF2B1-7F81-4AB7-9B94-82228AFFE3A6}" type="presOf" srcId="{2B04866A-4556-4268-BFE5-807BCD44C108}" destId="{9E9714CA-01AC-41CD-9C20-DEBF545A1595}" srcOrd="0" destOrd="0" presId="urn:microsoft.com/office/officeart/2016/7/layout/VerticalHollowActionList"/>
    <dgm:cxn modelId="{7B1A41D8-69FF-42A0-BAD9-9E33CE7C7A6D}" type="presOf" srcId="{68318C03-2CE5-4920-86BB-3761BDD87DBD}" destId="{4AE3C06E-CCDD-484F-9CE8-7ABCDCBB02E3}" srcOrd="0" destOrd="0" presId="urn:microsoft.com/office/officeart/2016/7/layout/VerticalHollowActionList"/>
    <dgm:cxn modelId="{A6A5E1D8-94DB-4F0F-B05C-FDB43AB628C7}" srcId="{B909B6D2-3D09-41C7-9E96-C60D4ADCC940}" destId="{5B76DB7C-988F-4D6C-8418-3A36DC19E7B7}" srcOrd="0" destOrd="0" parTransId="{1D46202E-82FB-4CCA-AD2F-0111DD68AF09}" sibTransId="{1515ADDF-45E9-4C9E-8A06-CFA22B232EA5}"/>
    <dgm:cxn modelId="{FBDBF5DB-6CEC-45C4-AE38-F43BC541E7B5}" srcId="{68318C03-2CE5-4920-86BB-3761BDD87DBD}" destId="{4077D122-958C-457F-BDC1-8429FD8E8ECA}" srcOrd="0" destOrd="0" parTransId="{B9EDEE0B-D9C6-4E73-9EA9-A3DFFB7D9F5E}" sibTransId="{F59CEE25-CFE4-4438-AC6B-40585FE8D38B}"/>
    <dgm:cxn modelId="{431103DC-0CEE-4F2B-9BFF-1041D83E0261}" srcId="{F62D2CCC-85C5-4953-AE76-C399A9A29653}" destId="{495F42B1-EEAC-4C48-975B-521697797D57}" srcOrd="0" destOrd="0" parTransId="{3577B3BD-57D1-4C59-8794-FDF86158E8B0}" sibTransId="{268CE92F-F02A-4521-83A6-42068C4F350E}"/>
    <dgm:cxn modelId="{126C8FE2-69B9-4756-84BD-33E3DCB5BF4A}" srcId="{4077D122-958C-457F-BDC1-8429FD8E8ECA}" destId="{22B51C54-E094-4B9E-A18C-FA988781CD4E}" srcOrd="1" destOrd="0" parTransId="{0B2ED2E6-A19F-45F4-8DE0-FD4FADDB8C84}" sibTransId="{CF88CABB-0DCC-41DD-BE4A-74E52CDECC11}"/>
    <dgm:cxn modelId="{323D14E5-D940-4AAF-B711-839A4F4B2320}" srcId="{2B04866A-4556-4268-BFE5-807BCD44C108}" destId="{7EEC2864-A09D-4D10-8405-94D3DAF04870}" srcOrd="2" destOrd="0" parTransId="{F44C8A79-8FB8-4549-BD0D-399A78A89999}" sibTransId="{CE788F5F-8B42-491B-809D-D389993E3AA7}"/>
    <dgm:cxn modelId="{6CCB5EFF-2F9F-42C9-8D5F-F50E40CD2233}" type="presOf" srcId="{B909B6D2-3D09-41C7-9E96-C60D4ADCC940}" destId="{71FD49B1-9EBC-48DB-B507-CE499E9A960C}" srcOrd="0" destOrd="0" presId="urn:microsoft.com/office/officeart/2016/7/layout/VerticalHollowActionList"/>
    <dgm:cxn modelId="{9F0A7F2F-645F-41B6-94AB-E07993D89193}" type="presParOf" srcId="{9E9714CA-01AC-41CD-9C20-DEBF545A1595}" destId="{61A1AE16-7CC3-4DE0-985D-47E689B5F836}" srcOrd="0" destOrd="0" presId="urn:microsoft.com/office/officeart/2016/7/layout/VerticalHollowActionList"/>
    <dgm:cxn modelId="{7E5E1151-1B4C-4900-9B38-CA6450E2BDAD}" type="presParOf" srcId="{61A1AE16-7CC3-4DE0-985D-47E689B5F836}" destId="{71FD49B1-9EBC-48DB-B507-CE499E9A960C}" srcOrd="0" destOrd="0" presId="urn:microsoft.com/office/officeart/2016/7/layout/VerticalHollowActionList"/>
    <dgm:cxn modelId="{5C8ACA02-1C36-46B3-8E75-9005806F230E}" type="presParOf" srcId="{61A1AE16-7CC3-4DE0-985D-47E689B5F836}" destId="{2DF695FB-9AC4-4FB5-80C2-F2EEA1375045}" srcOrd="1" destOrd="0" presId="urn:microsoft.com/office/officeart/2016/7/layout/VerticalHollowActionList"/>
    <dgm:cxn modelId="{F70AF115-3605-49FE-9480-8496B452F989}" type="presParOf" srcId="{9E9714CA-01AC-41CD-9C20-DEBF545A1595}" destId="{74E174A1-1C64-4FCA-BE2E-ABC3989AD19B}" srcOrd="1" destOrd="0" presId="urn:microsoft.com/office/officeart/2016/7/layout/VerticalHollowActionList"/>
    <dgm:cxn modelId="{01C389C5-2025-483E-A243-D12EDBB9FA50}" type="presParOf" srcId="{9E9714CA-01AC-41CD-9C20-DEBF545A1595}" destId="{802D9770-6C28-4DD2-81CD-FC109DFC3725}" srcOrd="2" destOrd="0" presId="urn:microsoft.com/office/officeart/2016/7/layout/VerticalHollowActionList"/>
    <dgm:cxn modelId="{4788E815-5975-40AF-BA89-D16423C3806E}" type="presParOf" srcId="{802D9770-6C28-4DD2-81CD-FC109DFC3725}" destId="{4AE3C06E-CCDD-484F-9CE8-7ABCDCBB02E3}" srcOrd="0" destOrd="0" presId="urn:microsoft.com/office/officeart/2016/7/layout/VerticalHollowActionList"/>
    <dgm:cxn modelId="{AFEC24E3-FCC6-42F6-872C-7376C2CF8C45}" type="presParOf" srcId="{802D9770-6C28-4DD2-81CD-FC109DFC3725}" destId="{D208794A-8697-4868-9FC0-ED95C0BA396D}" srcOrd="1" destOrd="0" presId="urn:microsoft.com/office/officeart/2016/7/layout/VerticalHollowActionList"/>
    <dgm:cxn modelId="{A69FC40E-40D1-42CF-B973-41A201F6EFB3}" type="presParOf" srcId="{9E9714CA-01AC-41CD-9C20-DEBF545A1595}" destId="{F36C15BA-9D54-4429-AA66-5CF608B4A1CE}" srcOrd="3" destOrd="0" presId="urn:microsoft.com/office/officeart/2016/7/layout/VerticalHollowActionList"/>
    <dgm:cxn modelId="{127A3CD9-E371-4CA8-AB7F-D4E86A3F7E03}" type="presParOf" srcId="{9E9714CA-01AC-41CD-9C20-DEBF545A1595}" destId="{C84381BD-4535-4E39-8E4D-2ABF9B6C0D89}" srcOrd="4" destOrd="0" presId="urn:microsoft.com/office/officeart/2016/7/layout/VerticalHollowActionList"/>
    <dgm:cxn modelId="{0278525D-5143-4A28-8B20-753AE899A789}" type="presParOf" srcId="{C84381BD-4535-4E39-8E4D-2ABF9B6C0D89}" destId="{99D9C296-FF15-46DA-9DA9-9C1333B08C0C}" srcOrd="0" destOrd="0" presId="urn:microsoft.com/office/officeart/2016/7/layout/VerticalHollowActionList"/>
    <dgm:cxn modelId="{24D36F26-4EBA-4FA6-AB10-DBEE17D1F32A}" type="presParOf" srcId="{C84381BD-4535-4E39-8E4D-2ABF9B6C0D89}" destId="{792781E2-F630-4047-BF56-6EFC42AB22BE}" srcOrd="1" destOrd="0" presId="urn:microsoft.com/office/officeart/2016/7/layout/VerticalHollowActionList"/>
    <dgm:cxn modelId="{776F812E-DE6C-4969-981F-1F05BFE5F61E}" type="presParOf" srcId="{9E9714CA-01AC-41CD-9C20-DEBF545A1595}" destId="{62D23573-2B76-49D1-AA73-2D771F47DD33}" srcOrd="5" destOrd="0" presId="urn:microsoft.com/office/officeart/2016/7/layout/VerticalHollowActionList"/>
    <dgm:cxn modelId="{5C898649-AFD6-46E8-8BBB-63269DCF9D69}" type="presParOf" srcId="{9E9714CA-01AC-41CD-9C20-DEBF545A1595}" destId="{8976D70F-A652-4523-AB75-DAC6D1E4C56C}" srcOrd="6" destOrd="0" presId="urn:microsoft.com/office/officeart/2016/7/layout/VerticalHollowActionList"/>
    <dgm:cxn modelId="{45281490-4EDB-45E7-998C-B56FCA00A6B6}" type="presParOf" srcId="{8976D70F-A652-4523-AB75-DAC6D1E4C56C}" destId="{0A4BC31C-57C1-4466-88D4-332C170AF4DE}" srcOrd="0" destOrd="0" presId="urn:microsoft.com/office/officeart/2016/7/layout/VerticalHollowActionList"/>
    <dgm:cxn modelId="{24ED9CD0-827B-4C22-878C-FFFF1D18CF2B}" type="presParOf" srcId="{8976D70F-A652-4523-AB75-DAC6D1E4C56C}" destId="{065780E4-E008-4FE7-A9BA-20E8A3CB45BE}"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D3F11-24CF-4FF1-B1D0-7D3FCCC262DF}">
      <dsp:nvSpPr>
        <dsp:cNvPr id="0" name=""/>
        <dsp:cNvSpPr/>
      </dsp:nvSpPr>
      <dsp:spPr>
        <a:xfrm>
          <a:off x="1172"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48308E-3E81-40F6-9B93-2DF4AFE59DA5}">
      <dsp:nvSpPr>
        <dsp:cNvPr id="0" name=""/>
        <dsp:cNvSpPr/>
      </dsp:nvSpPr>
      <dsp:spPr>
        <a:xfrm>
          <a:off x="458411"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One of the biggest parts of health as a teen but no one wants to talk about it!</a:t>
          </a:r>
        </a:p>
      </dsp:txBody>
      <dsp:txXfrm>
        <a:off x="534947" y="649409"/>
        <a:ext cx="3962083" cy="2460051"/>
      </dsp:txXfrm>
    </dsp:sp>
    <dsp:sp modelId="{F968DAA4-E6E4-4C64-A9A2-F697F1F8F8A2}">
      <dsp:nvSpPr>
        <dsp:cNvPr id="0" name=""/>
        <dsp:cNvSpPr/>
      </dsp:nvSpPr>
      <dsp:spPr>
        <a:xfrm>
          <a:off x="5030807" y="138496"/>
          <a:ext cx="4115155" cy="2613123"/>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CEA3D9A-49A0-4E3C-9323-CE3248B1BF18}">
      <dsp:nvSpPr>
        <dsp:cNvPr id="0" name=""/>
        <dsp:cNvSpPr/>
      </dsp:nvSpPr>
      <dsp:spPr>
        <a:xfrm>
          <a:off x="5488046" y="572873"/>
          <a:ext cx="4115155" cy="26131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Sexual health is a part of health like any of the other types and you have a great deal of control over it. </a:t>
          </a:r>
        </a:p>
      </dsp:txBody>
      <dsp:txXfrm>
        <a:off x="5564582" y="649409"/>
        <a:ext cx="3962083" cy="2460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42530-B71D-4758-873C-9CAAD1BF419D}">
      <dsp:nvSpPr>
        <dsp:cNvPr id="0" name=""/>
        <dsp:cNvSpPr/>
      </dsp:nvSpPr>
      <dsp:spPr>
        <a:xfrm>
          <a:off x="0" y="454"/>
          <a:ext cx="9604375" cy="1063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46B4C-4437-448B-8E9E-FE3634CFD808}">
      <dsp:nvSpPr>
        <dsp:cNvPr id="0" name=""/>
        <dsp:cNvSpPr/>
      </dsp:nvSpPr>
      <dsp:spPr>
        <a:xfrm>
          <a:off x="321714" y="239746"/>
          <a:ext cx="584935" cy="5849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846909-2227-443C-90B6-ABFDF22D88E7}">
      <dsp:nvSpPr>
        <dsp:cNvPr id="0" name=""/>
        <dsp:cNvSpPr/>
      </dsp:nvSpPr>
      <dsp:spPr>
        <a:xfrm>
          <a:off x="1228364" y="454"/>
          <a:ext cx="4321968" cy="10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56" tIns="112556" rIns="112556" bIns="112556" numCol="1" spcCol="1270" anchor="ctr" anchorCtr="0">
          <a:noAutofit/>
        </a:bodyPr>
        <a:lstStyle/>
        <a:p>
          <a:pPr marL="0" lvl="0" indent="0" algn="l" defTabSz="1111250">
            <a:lnSpc>
              <a:spcPct val="100000"/>
            </a:lnSpc>
            <a:spcBef>
              <a:spcPct val="0"/>
            </a:spcBef>
            <a:spcAft>
              <a:spcPct val="35000"/>
            </a:spcAft>
            <a:buNone/>
          </a:pPr>
          <a:r>
            <a:rPr lang="en-US" sz="2500" kern="1200"/>
            <a:t>What is a copay?</a:t>
          </a:r>
        </a:p>
      </dsp:txBody>
      <dsp:txXfrm>
        <a:off x="1228364" y="454"/>
        <a:ext cx="4321968" cy="1063519"/>
      </dsp:txXfrm>
    </dsp:sp>
    <dsp:sp modelId="{8A30F983-3AC0-4DC5-9DDF-3460E25D0A9B}">
      <dsp:nvSpPr>
        <dsp:cNvPr id="0" name=""/>
        <dsp:cNvSpPr/>
      </dsp:nvSpPr>
      <dsp:spPr>
        <a:xfrm>
          <a:off x="5550333" y="454"/>
          <a:ext cx="4054041" cy="10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56" tIns="112556" rIns="112556" bIns="112556" numCol="1" spcCol="1270" anchor="ctr" anchorCtr="0">
          <a:noAutofit/>
        </a:bodyPr>
        <a:lstStyle/>
        <a:p>
          <a:pPr marL="0" lvl="0" indent="0" algn="l" defTabSz="577850">
            <a:lnSpc>
              <a:spcPct val="100000"/>
            </a:lnSpc>
            <a:spcBef>
              <a:spcPct val="0"/>
            </a:spcBef>
            <a:spcAft>
              <a:spcPct val="35000"/>
            </a:spcAft>
            <a:buNone/>
          </a:pPr>
          <a:r>
            <a:rPr lang="en-US" sz="1300" kern="1200"/>
            <a:t>A fixed amount paid for medical services, like doctor visits or prescriptions</a:t>
          </a:r>
        </a:p>
        <a:p>
          <a:pPr marL="0" lvl="0" indent="0" algn="l" defTabSz="577850">
            <a:lnSpc>
              <a:spcPct val="100000"/>
            </a:lnSpc>
            <a:spcBef>
              <a:spcPct val="0"/>
            </a:spcBef>
            <a:spcAft>
              <a:spcPct val="35000"/>
            </a:spcAft>
            <a:buNone/>
          </a:pPr>
          <a:r>
            <a:rPr lang="en-US" sz="1300" kern="1200"/>
            <a:t>Example: $25 per doctor’s appointment</a:t>
          </a:r>
        </a:p>
      </dsp:txBody>
      <dsp:txXfrm>
        <a:off x="5550333" y="454"/>
        <a:ext cx="4054041" cy="1063519"/>
      </dsp:txXfrm>
    </dsp:sp>
    <dsp:sp modelId="{2C1C720E-3A96-435F-950D-F0AAC80CDC32}">
      <dsp:nvSpPr>
        <dsp:cNvPr id="0" name=""/>
        <dsp:cNvSpPr/>
      </dsp:nvSpPr>
      <dsp:spPr>
        <a:xfrm>
          <a:off x="0" y="1329853"/>
          <a:ext cx="9604375" cy="1063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682307-9215-4BB5-A1E1-755D1AAF7B69}">
      <dsp:nvSpPr>
        <dsp:cNvPr id="0" name=""/>
        <dsp:cNvSpPr/>
      </dsp:nvSpPr>
      <dsp:spPr>
        <a:xfrm>
          <a:off x="321714" y="1569145"/>
          <a:ext cx="584935" cy="5849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9EA3D6-6134-474C-BC34-AD8148B76AB6}">
      <dsp:nvSpPr>
        <dsp:cNvPr id="0" name=""/>
        <dsp:cNvSpPr/>
      </dsp:nvSpPr>
      <dsp:spPr>
        <a:xfrm>
          <a:off x="1228364" y="1329853"/>
          <a:ext cx="4321968" cy="10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56" tIns="112556" rIns="112556" bIns="112556" numCol="1" spcCol="1270" anchor="ctr" anchorCtr="0">
          <a:noAutofit/>
        </a:bodyPr>
        <a:lstStyle/>
        <a:p>
          <a:pPr marL="0" lvl="0" indent="0" algn="l" defTabSz="1111250">
            <a:lnSpc>
              <a:spcPct val="100000"/>
            </a:lnSpc>
            <a:spcBef>
              <a:spcPct val="0"/>
            </a:spcBef>
            <a:spcAft>
              <a:spcPct val="35000"/>
            </a:spcAft>
            <a:buNone/>
          </a:pPr>
          <a:r>
            <a:rPr lang="en-US" sz="2500" kern="1200"/>
            <a:t>Why do copays exist?</a:t>
          </a:r>
        </a:p>
      </dsp:txBody>
      <dsp:txXfrm>
        <a:off x="1228364" y="1329853"/>
        <a:ext cx="4321968" cy="1063519"/>
      </dsp:txXfrm>
    </dsp:sp>
    <dsp:sp modelId="{12FBCCA6-31CF-4DF3-8C4D-30F80F9FEE2E}">
      <dsp:nvSpPr>
        <dsp:cNvPr id="0" name=""/>
        <dsp:cNvSpPr/>
      </dsp:nvSpPr>
      <dsp:spPr>
        <a:xfrm>
          <a:off x="5550333" y="1329853"/>
          <a:ext cx="4054041" cy="10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56" tIns="112556" rIns="112556" bIns="112556" numCol="1" spcCol="1270" anchor="ctr" anchorCtr="0">
          <a:noAutofit/>
        </a:bodyPr>
        <a:lstStyle/>
        <a:p>
          <a:pPr marL="0" lvl="0" indent="0" algn="l" defTabSz="577850">
            <a:lnSpc>
              <a:spcPct val="100000"/>
            </a:lnSpc>
            <a:spcBef>
              <a:spcPct val="0"/>
            </a:spcBef>
            <a:spcAft>
              <a:spcPct val="35000"/>
            </a:spcAft>
            <a:buNone/>
          </a:pPr>
          <a:r>
            <a:rPr lang="en-US" sz="1300" kern="1200"/>
            <a:t>It is a way for your insurance agency to split the cost of frequent medical appointments with you</a:t>
          </a:r>
        </a:p>
        <a:p>
          <a:pPr marL="0" lvl="0" indent="0" algn="l" defTabSz="577850">
            <a:lnSpc>
              <a:spcPct val="100000"/>
            </a:lnSpc>
            <a:spcBef>
              <a:spcPct val="0"/>
            </a:spcBef>
            <a:spcAft>
              <a:spcPct val="35000"/>
            </a:spcAft>
            <a:buNone/>
          </a:pPr>
          <a:r>
            <a:rPr lang="en-US" sz="1300" kern="1200"/>
            <a:t>It is a way to disincentivize you from going to the doctor unless you think you need to</a:t>
          </a:r>
        </a:p>
      </dsp:txBody>
      <dsp:txXfrm>
        <a:off x="5550333" y="1329853"/>
        <a:ext cx="4054041" cy="1063519"/>
      </dsp:txXfrm>
    </dsp:sp>
    <dsp:sp modelId="{DFF0DD85-6FDA-4908-A805-C11B5BD4FE27}">
      <dsp:nvSpPr>
        <dsp:cNvPr id="0" name=""/>
        <dsp:cNvSpPr/>
      </dsp:nvSpPr>
      <dsp:spPr>
        <a:xfrm>
          <a:off x="0" y="2659253"/>
          <a:ext cx="9604375" cy="10635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62264-D257-40D6-B4D5-16B542086460}">
      <dsp:nvSpPr>
        <dsp:cNvPr id="0" name=""/>
        <dsp:cNvSpPr/>
      </dsp:nvSpPr>
      <dsp:spPr>
        <a:xfrm>
          <a:off x="321714" y="2898544"/>
          <a:ext cx="584935" cy="5849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5EA0C9-C9CF-465D-B50D-545F3CE42314}">
      <dsp:nvSpPr>
        <dsp:cNvPr id="0" name=""/>
        <dsp:cNvSpPr/>
      </dsp:nvSpPr>
      <dsp:spPr>
        <a:xfrm>
          <a:off x="1228364" y="2659253"/>
          <a:ext cx="4321968" cy="10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56" tIns="112556" rIns="112556" bIns="112556" numCol="1" spcCol="1270" anchor="ctr" anchorCtr="0">
          <a:noAutofit/>
        </a:bodyPr>
        <a:lstStyle/>
        <a:p>
          <a:pPr marL="0" lvl="0" indent="0" algn="l" defTabSz="1111250">
            <a:lnSpc>
              <a:spcPct val="100000"/>
            </a:lnSpc>
            <a:spcBef>
              <a:spcPct val="0"/>
            </a:spcBef>
            <a:spcAft>
              <a:spcPct val="35000"/>
            </a:spcAft>
            <a:buNone/>
          </a:pPr>
          <a:r>
            <a:rPr lang="en-US" sz="2500" kern="1200"/>
            <a:t>Where can I find my copay information?</a:t>
          </a:r>
        </a:p>
      </dsp:txBody>
      <dsp:txXfrm>
        <a:off x="1228364" y="2659253"/>
        <a:ext cx="4321968" cy="1063519"/>
      </dsp:txXfrm>
    </dsp:sp>
    <dsp:sp modelId="{B5B5907D-1A10-431A-BEB6-43CEF18358A6}">
      <dsp:nvSpPr>
        <dsp:cNvPr id="0" name=""/>
        <dsp:cNvSpPr/>
      </dsp:nvSpPr>
      <dsp:spPr>
        <a:xfrm>
          <a:off x="5550333" y="2659253"/>
          <a:ext cx="4054041" cy="10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56" tIns="112556" rIns="112556" bIns="112556" numCol="1" spcCol="1270" anchor="ctr" anchorCtr="0">
          <a:noAutofit/>
        </a:bodyPr>
        <a:lstStyle/>
        <a:p>
          <a:pPr marL="0" lvl="0" indent="0" algn="l" defTabSz="577850">
            <a:lnSpc>
              <a:spcPct val="100000"/>
            </a:lnSpc>
            <a:spcBef>
              <a:spcPct val="0"/>
            </a:spcBef>
            <a:spcAft>
              <a:spcPct val="35000"/>
            </a:spcAft>
            <a:buNone/>
          </a:pPr>
          <a:r>
            <a:rPr lang="en-US" sz="1300" kern="1200"/>
            <a:t>On your insurance card</a:t>
          </a:r>
        </a:p>
        <a:p>
          <a:pPr marL="0" lvl="0" indent="0" algn="l" defTabSz="577850">
            <a:lnSpc>
              <a:spcPct val="100000"/>
            </a:lnSpc>
            <a:spcBef>
              <a:spcPct val="0"/>
            </a:spcBef>
            <a:spcAft>
              <a:spcPct val="35000"/>
            </a:spcAft>
            <a:buNone/>
          </a:pPr>
          <a:r>
            <a:rPr lang="en-US" sz="1300" kern="1200"/>
            <a:t>On your insurance agency’s website</a:t>
          </a:r>
        </a:p>
        <a:p>
          <a:pPr marL="0" lvl="0" indent="0" algn="l" defTabSz="577850">
            <a:lnSpc>
              <a:spcPct val="100000"/>
            </a:lnSpc>
            <a:spcBef>
              <a:spcPct val="0"/>
            </a:spcBef>
            <a:spcAft>
              <a:spcPct val="35000"/>
            </a:spcAft>
            <a:buNone/>
          </a:pPr>
          <a:r>
            <a:rPr lang="en-US" sz="1300" kern="1200"/>
            <a:t>By calling and asking!</a:t>
          </a:r>
        </a:p>
      </dsp:txBody>
      <dsp:txXfrm>
        <a:off x="5550333" y="2659253"/>
        <a:ext cx="4054041" cy="1063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12C59-05C0-41F6-B6F3-2D18D0288589}">
      <dsp:nvSpPr>
        <dsp:cNvPr id="0" name=""/>
        <dsp:cNvSpPr/>
      </dsp:nvSpPr>
      <dsp:spPr>
        <a:xfrm>
          <a:off x="0" y="30289"/>
          <a:ext cx="2863215" cy="40085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3227" tIns="330200" rIns="223227" bIns="330200" numCol="1" spcCol="1270" anchor="t" anchorCtr="0">
          <a:noAutofit/>
        </a:bodyPr>
        <a:lstStyle/>
        <a:p>
          <a:pPr marL="0" lvl="0" indent="0" algn="l" defTabSz="933450">
            <a:lnSpc>
              <a:spcPct val="90000"/>
            </a:lnSpc>
            <a:spcBef>
              <a:spcPct val="0"/>
            </a:spcBef>
            <a:spcAft>
              <a:spcPct val="35000"/>
            </a:spcAft>
            <a:buNone/>
          </a:pPr>
          <a:r>
            <a:rPr lang="en-US" sz="2100" kern="1200"/>
            <a:t>Insurance agencies have deals with certain hospitals, healthcare providers, and other facilities. </a:t>
          </a:r>
        </a:p>
      </dsp:txBody>
      <dsp:txXfrm>
        <a:off x="0" y="1553519"/>
        <a:ext cx="2863215" cy="2405100"/>
      </dsp:txXfrm>
    </dsp:sp>
    <dsp:sp modelId="{A5937D47-CCF6-4572-93CA-17B10F97257A}">
      <dsp:nvSpPr>
        <dsp:cNvPr id="0" name=""/>
        <dsp:cNvSpPr/>
      </dsp:nvSpPr>
      <dsp:spPr>
        <a:xfrm>
          <a:off x="830332" y="431139"/>
          <a:ext cx="1202550" cy="1202550"/>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755" tIns="12700" rIns="9375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006441" y="607248"/>
        <a:ext cx="850332" cy="850332"/>
      </dsp:txXfrm>
    </dsp:sp>
    <dsp:sp modelId="{16F2538A-49CE-4C1A-81C6-B3230E379EDB}">
      <dsp:nvSpPr>
        <dsp:cNvPr id="0" name=""/>
        <dsp:cNvSpPr/>
      </dsp:nvSpPr>
      <dsp:spPr>
        <a:xfrm>
          <a:off x="0" y="4038718"/>
          <a:ext cx="2863215" cy="7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FDEF2-125C-44A9-852A-E96666593772}">
      <dsp:nvSpPr>
        <dsp:cNvPr id="0" name=""/>
        <dsp:cNvSpPr/>
      </dsp:nvSpPr>
      <dsp:spPr>
        <a:xfrm>
          <a:off x="3149536" y="30289"/>
          <a:ext cx="2863215" cy="400850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3227" tIns="330200" rIns="223227" bIns="330200" numCol="1" spcCol="1270" anchor="t" anchorCtr="0">
          <a:noAutofit/>
        </a:bodyPr>
        <a:lstStyle/>
        <a:p>
          <a:pPr marL="0" lvl="0" indent="0" algn="l" defTabSz="933450">
            <a:lnSpc>
              <a:spcPct val="90000"/>
            </a:lnSpc>
            <a:spcBef>
              <a:spcPct val="0"/>
            </a:spcBef>
            <a:spcAft>
              <a:spcPct val="35000"/>
            </a:spcAft>
            <a:buNone/>
          </a:pPr>
          <a:r>
            <a:rPr lang="en-US" sz="2100" kern="1200"/>
            <a:t>Places that are not “in-network” are much more expensive! Anywhere from 200%-400% more!</a:t>
          </a:r>
        </a:p>
      </dsp:txBody>
      <dsp:txXfrm>
        <a:off x="3149536" y="1553519"/>
        <a:ext cx="2863215" cy="2405100"/>
      </dsp:txXfrm>
    </dsp:sp>
    <dsp:sp modelId="{CE7D0052-124F-49F3-847E-5A90636FF4A7}">
      <dsp:nvSpPr>
        <dsp:cNvPr id="0" name=""/>
        <dsp:cNvSpPr/>
      </dsp:nvSpPr>
      <dsp:spPr>
        <a:xfrm>
          <a:off x="3979868" y="431139"/>
          <a:ext cx="1202550" cy="1202550"/>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755" tIns="12700" rIns="9375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155977" y="607248"/>
        <a:ext cx="850332" cy="850332"/>
      </dsp:txXfrm>
    </dsp:sp>
    <dsp:sp modelId="{0AF74C36-B4BA-4541-800B-A4518F0763A1}">
      <dsp:nvSpPr>
        <dsp:cNvPr id="0" name=""/>
        <dsp:cNvSpPr/>
      </dsp:nvSpPr>
      <dsp:spPr>
        <a:xfrm>
          <a:off x="3149536" y="4038718"/>
          <a:ext cx="2863215" cy="7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03365-CCB9-488C-9A4A-3EB32B580E5C}">
      <dsp:nvSpPr>
        <dsp:cNvPr id="0" name=""/>
        <dsp:cNvSpPr/>
      </dsp:nvSpPr>
      <dsp:spPr>
        <a:xfrm>
          <a:off x="6299072" y="30289"/>
          <a:ext cx="2863215" cy="400850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3227" tIns="330200" rIns="223227" bIns="330200" numCol="1" spcCol="1270" anchor="t" anchorCtr="0">
          <a:noAutofit/>
        </a:bodyPr>
        <a:lstStyle/>
        <a:p>
          <a:pPr marL="0" lvl="0" indent="0" algn="l" defTabSz="933450">
            <a:lnSpc>
              <a:spcPct val="90000"/>
            </a:lnSpc>
            <a:spcBef>
              <a:spcPct val="0"/>
            </a:spcBef>
            <a:spcAft>
              <a:spcPct val="35000"/>
            </a:spcAft>
            <a:buNone/>
          </a:pPr>
          <a:r>
            <a:rPr lang="en-US" sz="2100" kern="1200"/>
            <a:t>When you have a choice in healthcare, make sure it is “in-network!”</a:t>
          </a:r>
        </a:p>
      </dsp:txBody>
      <dsp:txXfrm>
        <a:off x="6299072" y="1553519"/>
        <a:ext cx="2863215" cy="2405100"/>
      </dsp:txXfrm>
    </dsp:sp>
    <dsp:sp modelId="{BC3B23AA-0E2C-4790-A964-77A9A1DA3C3D}">
      <dsp:nvSpPr>
        <dsp:cNvPr id="0" name=""/>
        <dsp:cNvSpPr/>
      </dsp:nvSpPr>
      <dsp:spPr>
        <a:xfrm>
          <a:off x="7129405" y="431139"/>
          <a:ext cx="1202550" cy="1202550"/>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755" tIns="12700" rIns="9375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305514" y="607248"/>
        <a:ext cx="850332" cy="850332"/>
      </dsp:txXfrm>
    </dsp:sp>
    <dsp:sp modelId="{286988E8-0EED-48F5-A2E5-48518ACDB91F}">
      <dsp:nvSpPr>
        <dsp:cNvPr id="0" name=""/>
        <dsp:cNvSpPr/>
      </dsp:nvSpPr>
      <dsp:spPr>
        <a:xfrm>
          <a:off x="6299072" y="4038718"/>
          <a:ext cx="2863215" cy="7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695FB-9AC4-4FB5-80C2-F2EEA1375045}">
      <dsp:nvSpPr>
        <dsp:cNvPr id="0" name=""/>
        <dsp:cNvSpPr/>
      </dsp:nvSpPr>
      <dsp:spPr>
        <a:xfrm>
          <a:off x="1217018" y="2168"/>
          <a:ext cx="4868072" cy="11231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454" tIns="285274" rIns="94454" bIns="285274" numCol="1" spcCol="1270" anchor="t" anchorCtr="0">
          <a:noAutofit/>
        </a:bodyPr>
        <a:lstStyle/>
        <a:p>
          <a:pPr marL="0" lvl="0" indent="0" algn="l" defTabSz="577850">
            <a:lnSpc>
              <a:spcPct val="90000"/>
            </a:lnSpc>
            <a:spcBef>
              <a:spcPct val="0"/>
            </a:spcBef>
            <a:spcAft>
              <a:spcPct val="35000"/>
            </a:spcAft>
            <a:buNone/>
          </a:pPr>
          <a:r>
            <a:rPr lang="en-US" sz="1300" kern="1200"/>
            <a:t>Visit Your Insurance Website:</a:t>
          </a:r>
        </a:p>
        <a:p>
          <a:pPr marL="57150" lvl="1" indent="-57150" algn="l" defTabSz="444500">
            <a:lnSpc>
              <a:spcPct val="90000"/>
            </a:lnSpc>
            <a:spcBef>
              <a:spcPct val="0"/>
            </a:spcBef>
            <a:spcAft>
              <a:spcPct val="15000"/>
            </a:spcAft>
            <a:buChar char="•"/>
          </a:pPr>
          <a:r>
            <a:rPr lang="en-US" sz="1000" kern="1200"/>
            <a:t>Log in to your insurance account.</a:t>
          </a:r>
        </a:p>
        <a:p>
          <a:pPr marL="57150" lvl="1" indent="-57150" algn="l" defTabSz="444500">
            <a:lnSpc>
              <a:spcPct val="90000"/>
            </a:lnSpc>
            <a:spcBef>
              <a:spcPct val="0"/>
            </a:spcBef>
            <a:spcAft>
              <a:spcPct val="15000"/>
            </a:spcAft>
            <a:buChar char="•"/>
          </a:pPr>
          <a:r>
            <a:rPr lang="en-US" sz="1000" kern="1200"/>
            <a:t>Use the "Find a Provider" tool to search for doctors, hospitals, or services.</a:t>
          </a:r>
        </a:p>
      </dsp:txBody>
      <dsp:txXfrm>
        <a:off x="1217018" y="2168"/>
        <a:ext cx="4868072" cy="1123125"/>
      </dsp:txXfrm>
    </dsp:sp>
    <dsp:sp modelId="{71FD49B1-9EBC-48DB-B507-CE499E9A960C}">
      <dsp:nvSpPr>
        <dsp:cNvPr id="0" name=""/>
        <dsp:cNvSpPr/>
      </dsp:nvSpPr>
      <dsp:spPr>
        <a:xfrm>
          <a:off x="0" y="2168"/>
          <a:ext cx="1217018" cy="112312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01" tIns="110940" rIns="64401" bIns="110940" numCol="1" spcCol="1270" anchor="ctr" anchorCtr="0">
          <a:noAutofit/>
        </a:bodyPr>
        <a:lstStyle/>
        <a:p>
          <a:pPr marL="0" lvl="0" indent="0" algn="ctr" defTabSz="755650">
            <a:lnSpc>
              <a:spcPct val="90000"/>
            </a:lnSpc>
            <a:spcBef>
              <a:spcPct val="0"/>
            </a:spcBef>
            <a:spcAft>
              <a:spcPct val="35000"/>
            </a:spcAft>
            <a:buNone/>
          </a:pPr>
          <a:r>
            <a:rPr lang="en-US" sz="1700" kern="1200"/>
            <a:t>Visit</a:t>
          </a:r>
        </a:p>
      </dsp:txBody>
      <dsp:txXfrm>
        <a:off x="0" y="2168"/>
        <a:ext cx="1217018" cy="1123125"/>
      </dsp:txXfrm>
    </dsp:sp>
    <dsp:sp modelId="{D208794A-8697-4868-9FC0-ED95C0BA396D}">
      <dsp:nvSpPr>
        <dsp:cNvPr id="0" name=""/>
        <dsp:cNvSpPr/>
      </dsp:nvSpPr>
      <dsp:spPr>
        <a:xfrm>
          <a:off x="1217018" y="1192680"/>
          <a:ext cx="4868072" cy="11231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454" tIns="285274" rIns="94454" bIns="285274" numCol="1" spcCol="1270" anchor="t" anchorCtr="0">
          <a:noAutofit/>
        </a:bodyPr>
        <a:lstStyle/>
        <a:p>
          <a:pPr marL="0" lvl="0" indent="0" algn="l" defTabSz="577850">
            <a:lnSpc>
              <a:spcPct val="90000"/>
            </a:lnSpc>
            <a:spcBef>
              <a:spcPct val="0"/>
            </a:spcBef>
            <a:spcAft>
              <a:spcPct val="35000"/>
            </a:spcAft>
            <a:buNone/>
          </a:pPr>
          <a:r>
            <a:rPr lang="en-US" sz="1300" kern="1200"/>
            <a:t>Call Your Insurance Company:</a:t>
          </a:r>
        </a:p>
        <a:p>
          <a:pPr marL="57150" lvl="1" indent="-57150" algn="l" defTabSz="444500">
            <a:lnSpc>
              <a:spcPct val="90000"/>
            </a:lnSpc>
            <a:spcBef>
              <a:spcPct val="0"/>
            </a:spcBef>
            <a:spcAft>
              <a:spcPct val="15000"/>
            </a:spcAft>
            <a:buChar char="•"/>
          </a:pPr>
          <a:r>
            <a:rPr lang="en-US" sz="1000" kern="1200"/>
            <a:t>Use the customer service number on your insurance card.</a:t>
          </a:r>
        </a:p>
        <a:p>
          <a:pPr marL="57150" lvl="1" indent="-57150" algn="l" defTabSz="444500">
            <a:lnSpc>
              <a:spcPct val="90000"/>
            </a:lnSpc>
            <a:spcBef>
              <a:spcPct val="0"/>
            </a:spcBef>
            <a:spcAft>
              <a:spcPct val="15000"/>
            </a:spcAft>
            <a:buChar char="•"/>
          </a:pPr>
          <a:r>
            <a:rPr lang="en-US" sz="1000" kern="1200"/>
            <a:t>Ask if the provider is in-network.</a:t>
          </a:r>
        </a:p>
      </dsp:txBody>
      <dsp:txXfrm>
        <a:off x="1217018" y="1192680"/>
        <a:ext cx="4868072" cy="1123125"/>
      </dsp:txXfrm>
    </dsp:sp>
    <dsp:sp modelId="{4AE3C06E-CCDD-484F-9CE8-7ABCDCBB02E3}">
      <dsp:nvSpPr>
        <dsp:cNvPr id="0" name=""/>
        <dsp:cNvSpPr/>
      </dsp:nvSpPr>
      <dsp:spPr>
        <a:xfrm>
          <a:off x="0" y="1192680"/>
          <a:ext cx="1217018" cy="112312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01" tIns="110940" rIns="64401" bIns="110940" numCol="1" spcCol="1270" anchor="ctr" anchorCtr="0">
          <a:noAutofit/>
        </a:bodyPr>
        <a:lstStyle/>
        <a:p>
          <a:pPr marL="0" lvl="0" indent="0" algn="ctr" defTabSz="755650">
            <a:lnSpc>
              <a:spcPct val="90000"/>
            </a:lnSpc>
            <a:spcBef>
              <a:spcPct val="0"/>
            </a:spcBef>
            <a:spcAft>
              <a:spcPct val="35000"/>
            </a:spcAft>
            <a:buNone/>
          </a:pPr>
          <a:r>
            <a:rPr lang="en-US" sz="1700" kern="1200"/>
            <a:t>Call</a:t>
          </a:r>
        </a:p>
      </dsp:txBody>
      <dsp:txXfrm>
        <a:off x="0" y="1192680"/>
        <a:ext cx="1217018" cy="1123125"/>
      </dsp:txXfrm>
    </dsp:sp>
    <dsp:sp modelId="{792781E2-F630-4047-BF56-6EFC42AB22BE}">
      <dsp:nvSpPr>
        <dsp:cNvPr id="0" name=""/>
        <dsp:cNvSpPr/>
      </dsp:nvSpPr>
      <dsp:spPr>
        <a:xfrm>
          <a:off x="1217018" y="2383193"/>
          <a:ext cx="4868072" cy="11231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454" tIns="285274" rIns="94454" bIns="285274" numCol="1" spcCol="1270" anchor="t" anchorCtr="0">
          <a:noAutofit/>
        </a:bodyPr>
        <a:lstStyle/>
        <a:p>
          <a:pPr marL="0" lvl="0" indent="0" algn="l" defTabSz="577850">
            <a:lnSpc>
              <a:spcPct val="90000"/>
            </a:lnSpc>
            <a:spcBef>
              <a:spcPct val="0"/>
            </a:spcBef>
            <a:spcAft>
              <a:spcPct val="35000"/>
            </a:spcAft>
            <a:buNone/>
          </a:pPr>
          <a:r>
            <a:rPr lang="en-US" sz="1300" kern="1200"/>
            <a:t>Ask the Provider Directly:</a:t>
          </a:r>
        </a:p>
        <a:p>
          <a:pPr marL="57150" lvl="1" indent="-57150" algn="l" defTabSz="444500">
            <a:lnSpc>
              <a:spcPct val="90000"/>
            </a:lnSpc>
            <a:spcBef>
              <a:spcPct val="0"/>
            </a:spcBef>
            <a:spcAft>
              <a:spcPct val="15000"/>
            </a:spcAft>
            <a:buChar char="•"/>
          </a:pPr>
          <a:r>
            <a:rPr lang="en-US" sz="1000" kern="1200"/>
            <a:t>Contact the doctor’s office or hospital.</a:t>
          </a:r>
        </a:p>
        <a:p>
          <a:pPr marL="57150" lvl="1" indent="-57150" algn="l" defTabSz="444500">
            <a:lnSpc>
              <a:spcPct val="90000"/>
            </a:lnSpc>
            <a:spcBef>
              <a:spcPct val="0"/>
            </a:spcBef>
            <a:spcAft>
              <a:spcPct val="15000"/>
            </a:spcAft>
            <a:buChar char="•"/>
          </a:pPr>
          <a:r>
            <a:rPr lang="en-US" sz="1000" kern="1200"/>
            <a:t>Confirm they accept your insurance and are in-network.</a:t>
          </a:r>
        </a:p>
      </dsp:txBody>
      <dsp:txXfrm>
        <a:off x="1217018" y="2383193"/>
        <a:ext cx="4868072" cy="1123125"/>
      </dsp:txXfrm>
    </dsp:sp>
    <dsp:sp modelId="{99D9C296-FF15-46DA-9DA9-9C1333B08C0C}">
      <dsp:nvSpPr>
        <dsp:cNvPr id="0" name=""/>
        <dsp:cNvSpPr/>
      </dsp:nvSpPr>
      <dsp:spPr>
        <a:xfrm>
          <a:off x="0" y="2383193"/>
          <a:ext cx="1217018" cy="112312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01" tIns="110940" rIns="64401" bIns="110940" numCol="1" spcCol="1270" anchor="ctr" anchorCtr="0">
          <a:noAutofit/>
        </a:bodyPr>
        <a:lstStyle/>
        <a:p>
          <a:pPr marL="0" lvl="0" indent="0" algn="ctr" defTabSz="755650">
            <a:lnSpc>
              <a:spcPct val="90000"/>
            </a:lnSpc>
            <a:spcBef>
              <a:spcPct val="0"/>
            </a:spcBef>
            <a:spcAft>
              <a:spcPct val="35000"/>
            </a:spcAft>
            <a:buNone/>
          </a:pPr>
          <a:r>
            <a:rPr lang="en-US" sz="1700" kern="1200"/>
            <a:t>Ask</a:t>
          </a:r>
        </a:p>
      </dsp:txBody>
      <dsp:txXfrm>
        <a:off x="0" y="2383193"/>
        <a:ext cx="1217018" cy="1123125"/>
      </dsp:txXfrm>
    </dsp:sp>
    <dsp:sp modelId="{065780E4-E008-4FE7-A9BA-20E8A3CB45BE}">
      <dsp:nvSpPr>
        <dsp:cNvPr id="0" name=""/>
        <dsp:cNvSpPr/>
      </dsp:nvSpPr>
      <dsp:spPr>
        <a:xfrm>
          <a:off x="1217018" y="3573706"/>
          <a:ext cx="4868072" cy="112312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454" tIns="285274" rIns="94454" bIns="285274" numCol="1" spcCol="1270" anchor="t" anchorCtr="0">
          <a:noAutofit/>
        </a:bodyPr>
        <a:lstStyle/>
        <a:p>
          <a:pPr marL="0" lvl="0" indent="0" algn="l" defTabSz="577850">
            <a:lnSpc>
              <a:spcPct val="90000"/>
            </a:lnSpc>
            <a:spcBef>
              <a:spcPct val="0"/>
            </a:spcBef>
            <a:spcAft>
              <a:spcPct val="35000"/>
            </a:spcAft>
            <a:buNone/>
          </a:pPr>
          <a:r>
            <a:rPr lang="en-US" sz="1300" kern="1200"/>
            <a:t>Check Your Insurance Card:</a:t>
          </a:r>
        </a:p>
        <a:p>
          <a:pPr marL="57150" lvl="1" indent="-57150" algn="l" defTabSz="444500">
            <a:lnSpc>
              <a:spcPct val="90000"/>
            </a:lnSpc>
            <a:spcBef>
              <a:spcPct val="0"/>
            </a:spcBef>
            <a:spcAft>
              <a:spcPct val="15000"/>
            </a:spcAft>
            <a:buChar char="•"/>
          </a:pPr>
          <a:r>
            <a:rPr lang="en-US" sz="1000" kern="1200"/>
            <a:t>Some cards list preferred networks or providers.</a:t>
          </a:r>
        </a:p>
      </dsp:txBody>
      <dsp:txXfrm>
        <a:off x="1217018" y="3573706"/>
        <a:ext cx="4868072" cy="1123125"/>
      </dsp:txXfrm>
    </dsp:sp>
    <dsp:sp modelId="{0A4BC31C-57C1-4466-88D4-332C170AF4DE}">
      <dsp:nvSpPr>
        <dsp:cNvPr id="0" name=""/>
        <dsp:cNvSpPr/>
      </dsp:nvSpPr>
      <dsp:spPr>
        <a:xfrm>
          <a:off x="0" y="3573706"/>
          <a:ext cx="1217018" cy="112312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01" tIns="110940" rIns="64401" bIns="110940" numCol="1" spcCol="1270" anchor="ctr" anchorCtr="0">
          <a:noAutofit/>
        </a:bodyPr>
        <a:lstStyle/>
        <a:p>
          <a:pPr marL="0" lvl="0" indent="0" algn="ctr" defTabSz="755650">
            <a:lnSpc>
              <a:spcPct val="90000"/>
            </a:lnSpc>
            <a:spcBef>
              <a:spcPct val="0"/>
            </a:spcBef>
            <a:spcAft>
              <a:spcPct val="35000"/>
            </a:spcAft>
            <a:buNone/>
          </a:pPr>
          <a:r>
            <a:rPr lang="en-US" sz="1700" kern="1200"/>
            <a:t>Check</a:t>
          </a:r>
        </a:p>
      </dsp:txBody>
      <dsp:txXfrm>
        <a:off x="0" y="3573706"/>
        <a:ext cx="1217018" cy="11231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75EFA-79EC-47F4-8D99-BEC2A66911BC}"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AABC0-129E-44EF-9BE3-1C500789FE8C}" type="slidenum">
              <a:rPr lang="en-US" smtClean="0"/>
              <a:t>‹#›</a:t>
            </a:fld>
            <a:endParaRPr lang="en-US"/>
          </a:p>
        </p:txBody>
      </p:sp>
    </p:spTree>
    <p:extLst>
      <p:ext uri="{BB962C8B-B14F-4D97-AF65-F5344CB8AC3E}">
        <p14:creationId xmlns:p14="http://schemas.microsoft.com/office/powerpoint/2010/main" val="344576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DAABC0-129E-44EF-9BE3-1C500789FE8C}" type="slidenum">
              <a:rPr lang="en-US" smtClean="0"/>
              <a:t>20</a:t>
            </a:fld>
            <a:endParaRPr lang="en-US"/>
          </a:p>
        </p:txBody>
      </p:sp>
    </p:spTree>
    <p:extLst>
      <p:ext uri="{BB962C8B-B14F-4D97-AF65-F5344CB8AC3E}">
        <p14:creationId xmlns:p14="http://schemas.microsoft.com/office/powerpoint/2010/main" val="393693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28FA71-3A18-48C0-980F-4B68F7F63042}" type="datetime1">
              <a:rPr lang="en-US" smtClean="0"/>
              <a:t>4/15/2025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CC057153-B650-4DEB-B370-79DDCFDCE93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338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04EDB3-C0E8-45F8-9E1D-1B6C8D1880C0}" type="datetime1">
              <a:rPr lang="en-US" smtClean="0"/>
              <a:t>4/15/2025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9032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0EC4B-54ED-4041-B552-9BA760FA3DBA}" type="datetime1">
              <a:rPr lang="en-US" smtClean="0"/>
              <a:t>4/15/2025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438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1210E-201E-4473-82AC-2466F5386C38}" type="datetime1">
              <a:rPr lang="en-US" smtClean="0"/>
              <a:t>4/15/2025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89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EA198-6CAB-4B8F-B93F-1F9C8C4B6CE7}" type="datetime1">
              <a:rPr lang="en-US" smtClean="0"/>
              <a:t>4/15/2025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057153-B650-4DEB-B370-79DDCFDCE93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220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06041F-4525-44D5-AA4F-332294BF1F56}" type="datetime1">
              <a:rPr lang="en-US" smtClean="0"/>
              <a:t>4/15/2025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3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557091-BBDF-4EB9-BA6B-2BB67AC4FC0F}" type="datetime1">
              <a:rPr lang="en-US" smtClean="0"/>
              <a:t>4/15/2025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057153-B650-4DEB-B370-79DDCFDCE93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33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6B226B-77A6-410C-9796-083F278E0125}" type="datetime1">
              <a:rPr lang="en-US" smtClean="0"/>
              <a:t>4/15/2025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057153-B650-4DEB-B370-79DDCFDCE93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7324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A578B-D289-4C40-8593-3D356C49DA58}" type="datetime1">
              <a:rPr lang="en-US" smtClean="0"/>
              <a:t>4/15/2025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5972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3DFAE3-14DB-48A7-A80F-80DDB072CE3D}" type="datetime1">
              <a:rPr lang="en-US" smtClean="0"/>
              <a:t>4/15/2025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804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2C5EAEF-6478-4102-8F5D-A5FE9FC97ACB}" type="datetime1">
              <a:rPr lang="en-US" smtClean="0"/>
              <a:t>4/15/2025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CC057153-B650-4DEB-B370-79DDCFDCE93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741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7F45AC6-C491-4585-A584-9CE2AF7D5500}" type="datetime1">
              <a:rPr lang="en-US" smtClean="0"/>
              <a:t>4/15/2025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C057153-B650-4DEB-B370-79DDCFDCE93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22070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fGoWLWS4-kU?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290AD2-BFEF-D072-9AB8-9BB161AA0694}"/>
              </a:ext>
            </a:extLst>
          </p:cNvPr>
          <p:cNvSpPr/>
          <p:nvPr/>
        </p:nvSpPr>
        <p:spPr>
          <a:xfrm>
            <a:off x="6214533" y="-59267"/>
            <a:ext cx="6637867" cy="801793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509DED-D0BA-FDD7-3F78-86A738CD50D7}"/>
              </a:ext>
            </a:extLst>
          </p:cNvPr>
          <p:cNvSpPr>
            <a:spLocks noGrp="1"/>
          </p:cNvSpPr>
          <p:nvPr>
            <p:ph type="ctrTitle"/>
          </p:nvPr>
        </p:nvSpPr>
        <p:spPr>
          <a:xfrm>
            <a:off x="7168896" y="1129554"/>
            <a:ext cx="4361688" cy="3475236"/>
          </a:xfrm>
        </p:spPr>
        <p:txBody>
          <a:bodyPr>
            <a:normAutofit/>
          </a:bodyPr>
          <a:lstStyle/>
          <a:p>
            <a:pPr algn="l"/>
            <a:r>
              <a:rPr lang="en-US" sz="5400" dirty="0"/>
              <a:t>Health and the Medical System</a:t>
            </a:r>
          </a:p>
        </p:txBody>
      </p:sp>
      <p:sp>
        <p:nvSpPr>
          <p:cNvPr id="3" name="Subtitle 2">
            <a:extLst>
              <a:ext uri="{FF2B5EF4-FFF2-40B4-BE49-F238E27FC236}">
                <a16:creationId xmlns:a16="http://schemas.microsoft.com/office/drawing/2014/main" id="{272A3ECE-D4C3-FA9C-12C9-176151EC23CB}"/>
              </a:ext>
            </a:extLst>
          </p:cNvPr>
          <p:cNvSpPr>
            <a:spLocks noGrp="1"/>
          </p:cNvSpPr>
          <p:nvPr>
            <p:ph type="subTitle" idx="1"/>
          </p:nvPr>
        </p:nvSpPr>
        <p:spPr>
          <a:xfrm>
            <a:off x="7168896" y="4731337"/>
            <a:ext cx="4206240" cy="1184584"/>
          </a:xfrm>
        </p:spPr>
        <p:txBody>
          <a:bodyPr>
            <a:normAutofit/>
          </a:bodyPr>
          <a:lstStyle/>
          <a:p>
            <a:pPr algn="l"/>
            <a:r>
              <a:rPr lang="en-US" dirty="0"/>
              <a:t>Teacher: Sam</a:t>
            </a:r>
          </a:p>
          <a:p>
            <a:pPr algn="l"/>
            <a:endParaRPr lang="en-US" dirty="0"/>
          </a:p>
        </p:txBody>
      </p:sp>
      <p:pic>
        <p:nvPicPr>
          <p:cNvPr id="16" name="Picture 15" descr="Stethoscope">
            <a:extLst>
              <a:ext uri="{FF2B5EF4-FFF2-40B4-BE49-F238E27FC236}">
                <a16:creationId xmlns:a16="http://schemas.microsoft.com/office/drawing/2014/main" id="{A27DB6CD-5B2A-25D2-939B-CB951BA3DD01}"/>
              </a:ext>
            </a:extLst>
          </p:cNvPr>
          <p:cNvPicPr>
            <a:picLocks noChangeAspect="1"/>
          </p:cNvPicPr>
          <p:nvPr/>
        </p:nvPicPr>
        <p:blipFill>
          <a:blip r:embed="rId2"/>
          <a:srcRect l="2263" r="33735" b="-2"/>
          <a:stretch/>
        </p:blipFill>
        <p:spPr>
          <a:xfrm>
            <a:off x="20" y="1"/>
            <a:ext cx="6575591" cy="6858000"/>
          </a:xfrm>
          <a:prstGeom prst="rect">
            <a:avLst/>
          </a:prstGeom>
        </p:spPr>
      </p:pic>
    </p:spTree>
    <p:extLst>
      <p:ext uri="{BB962C8B-B14F-4D97-AF65-F5344CB8AC3E}">
        <p14:creationId xmlns:p14="http://schemas.microsoft.com/office/powerpoint/2010/main" val="4108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2D39497-BD23-CEA2-C16B-4A360A9986FE}"/>
              </a:ext>
            </a:extLst>
          </p:cNvPr>
          <p:cNvSpPr>
            <a:spLocks noGrp="1"/>
          </p:cNvSpPr>
          <p:nvPr>
            <p:ph type="title"/>
          </p:nvPr>
        </p:nvSpPr>
        <p:spPr>
          <a:xfrm>
            <a:off x="1451580" y="804520"/>
            <a:ext cx="7745686" cy="1049235"/>
          </a:xfrm>
        </p:spPr>
        <p:txBody>
          <a:bodyPr>
            <a:normAutofit/>
          </a:bodyPr>
          <a:lstStyle/>
          <a:p>
            <a:r>
              <a:rPr lang="en-US" dirty="0"/>
              <a:t>“It can’t happen to me” Mentality</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B5A2509-0809-8210-CA47-065602594A70}"/>
              </a:ext>
            </a:extLst>
          </p:cNvPr>
          <p:cNvSpPr>
            <a:spLocks noGrp="1"/>
          </p:cNvSpPr>
          <p:nvPr>
            <p:ph idx="1"/>
          </p:nvPr>
        </p:nvSpPr>
        <p:spPr>
          <a:xfrm>
            <a:off x="1451580" y="2015732"/>
            <a:ext cx="4960441" cy="4037748"/>
          </a:xfrm>
        </p:spPr>
        <p:txBody>
          <a:bodyPr>
            <a:normAutofit fontScale="92500" lnSpcReduction="10000"/>
          </a:bodyPr>
          <a:lstStyle/>
          <a:p>
            <a:r>
              <a:rPr lang="en-US" dirty="0"/>
              <a:t>Just because something is rare doesn’t mean it is impossible!</a:t>
            </a:r>
          </a:p>
          <a:p>
            <a:r>
              <a:rPr lang="en-US" dirty="0"/>
              <a:t>Having an invincible mentality can put you in unnecessary risks!</a:t>
            </a:r>
          </a:p>
          <a:p>
            <a:r>
              <a:rPr lang="en-US" dirty="0"/>
              <a:t>If I believed I was invincible, what would I do? And what would end up happening?</a:t>
            </a:r>
          </a:p>
          <a:p>
            <a:endParaRPr lang="en-US" dirty="0"/>
          </a:p>
          <a:p>
            <a:r>
              <a:rPr lang="en-US" dirty="0"/>
              <a:t>This doesn’t mean you have to live your life scared all the time, but no one here is Superman…as far as I know.</a:t>
            </a:r>
          </a:p>
          <a:p>
            <a:pPr lvl="1"/>
            <a:endParaRPr lang="en-US" dirty="0"/>
          </a:p>
        </p:txBody>
      </p:sp>
      <p:pic>
        <p:nvPicPr>
          <p:cNvPr id="5" name="Picture 4" descr="Cartoon character driving a red car&#10;&#10;AI-generated content may be incorrect.">
            <a:extLst>
              <a:ext uri="{FF2B5EF4-FFF2-40B4-BE49-F238E27FC236}">
                <a16:creationId xmlns:a16="http://schemas.microsoft.com/office/drawing/2014/main" id="{FF7B8D16-49E4-E078-F0ED-7615EB407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135" y="1847088"/>
            <a:ext cx="4960442" cy="3720331"/>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2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D817-3C7A-DE84-6177-4E466422EC15}"/>
              </a:ext>
            </a:extLst>
          </p:cNvPr>
          <p:cNvSpPr>
            <a:spLocks noGrp="1"/>
          </p:cNvSpPr>
          <p:nvPr>
            <p:ph type="title"/>
          </p:nvPr>
        </p:nvSpPr>
        <p:spPr/>
        <p:txBody>
          <a:bodyPr/>
          <a:lstStyle/>
          <a:p>
            <a:r>
              <a:rPr lang="en-US" dirty="0"/>
              <a:t>Ways to prevent pregnancy</a:t>
            </a:r>
          </a:p>
        </p:txBody>
      </p:sp>
      <p:sp>
        <p:nvSpPr>
          <p:cNvPr id="3" name="Content Placeholder 2">
            <a:extLst>
              <a:ext uri="{FF2B5EF4-FFF2-40B4-BE49-F238E27FC236}">
                <a16:creationId xmlns:a16="http://schemas.microsoft.com/office/drawing/2014/main" id="{39B1F40C-07D1-2AB3-778C-D36E9AE6324E}"/>
              </a:ext>
            </a:extLst>
          </p:cNvPr>
          <p:cNvSpPr>
            <a:spLocks noGrp="1"/>
          </p:cNvSpPr>
          <p:nvPr>
            <p:ph idx="1"/>
          </p:nvPr>
        </p:nvSpPr>
        <p:spPr>
          <a:xfrm>
            <a:off x="1451579" y="2015732"/>
            <a:ext cx="9603275" cy="4122601"/>
          </a:xfrm>
        </p:spPr>
        <p:txBody>
          <a:bodyPr>
            <a:normAutofit fontScale="85000" lnSpcReduction="20000"/>
          </a:bodyPr>
          <a:lstStyle/>
          <a:p>
            <a:pPr marL="0" indent="0">
              <a:buNone/>
            </a:pPr>
            <a:r>
              <a:rPr lang="en-US" dirty="0"/>
              <a:t>If you want to prevent a pregnancy, you’ll need something to help you out. If you have sex without  contraceptive, you are likely to get pregnant!</a:t>
            </a:r>
          </a:p>
          <a:p>
            <a:pPr>
              <a:buFont typeface="+mj-lt"/>
              <a:buAutoNum type="arabicPeriod"/>
            </a:pPr>
            <a:r>
              <a:rPr lang="en-US" b="1" dirty="0"/>
              <a:t>Method 1: the obvious one. </a:t>
            </a:r>
            <a:r>
              <a:rPr lang="en-US" dirty="0"/>
              <a:t>Don’t have penetrative sex. Pretty simple and effective!</a:t>
            </a:r>
          </a:p>
          <a:p>
            <a:pPr>
              <a:buFont typeface="+mj-lt"/>
              <a:buAutoNum type="arabicPeriod"/>
            </a:pPr>
            <a:r>
              <a:rPr lang="en-US" b="1" dirty="0"/>
              <a:t>Method 2: hormonal. </a:t>
            </a:r>
            <a:r>
              <a:rPr lang="en-US" dirty="0"/>
              <a:t>Stops your body from doing certain things to significantly lower your chance of pregnancy.</a:t>
            </a:r>
          </a:p>
          <a:p>
            <a:pPr marL="742950" lvl="1" indent="-285750">
              <a:buFont typeface="+mj-lt"/>
              <a:buAutoNum type="arabicPeriod"/>
            </a:pPr>
            <a:r>
              <a:rPr lang="en-US" dirty="0"/>
              <a:t>Birth control pills</a:t>
            </a:r>
          </a:p>
          <a:p>
            <a:pPr marL="742950" lvl="1" indent="-285750">
              <a:buFont typeface="+mj-lt"/>
              <a:buAutoNum type="arabicPeriod"/>
            </a:pPr>
            <a:r>
              <a:rPr lang="en-US" dirty="0"/>
              <a:t>Birth control patches, IUDs, and injections.</a:t>
            </a:r>
          </a:p>
          <a:p>
            <a:pPr marL="285750" indent="-285750">
              <a:buFont typeface="+mj-lt"/>
              <a:buAutoNum type="arabicPeriod"/>
            </a:pPr>
            <a:r>
              <a:rPr lang="en-US" b="1" dirty="0"/>
              <a:t>Method 3: barriers. </a:t>
            </a:r>
            <a:r>
              <a:rPr lang="en-US" dirty="0"/>
              <a:t>Stops your bits from touching their bits!</a:t>
            </a:r>
          </a:p>
          <a:p>
            <a:pPr marL="742950" lvl="1" indent="-285750">
              <a:buFont typeface="+mj-lt"/>
              <a:buAutoNum type="arabicPeriod"/>
            </a:pPr>
            <a:r>
              <a:rPr lang="en-US" dirty="0"/>
              <a:t>Condoms and diaphragms also protect against STDs!</a:t>
            </a:r>
          </a:p>
          <a:p>
            <a:pPr marL="285750" indent="-285750">
              <a:buFont typeface="+mj-lt"/>
              <a:buAutoNum type="arabicPeriod"/>
            </a:pPr>
            <a:r>
              <a:rPr lang="en-US" b="1" dirty="0"/>
              <a:t>And then there’s the “pull out method.”</a:t>
            </a:r>
          </a:p>
          <a:p>
            <a:pPr marL="742950" lvl="1" indent="-285750">
              <a:buFont typeface="+mj-lt"/>
              <a:buAutoNum type="arabicPeriod"/>
            </a:pPr>
            <a:r>
              <a:rPr lang="en-US" dirty="0"/>
              <a:t>Not considered to be very effective! 22/100 people who just use this method end up pregnant after a year!</a:t>
            </a:r>
          </a:p>
          <a:p>
            <a:pPr marL="742950" lvl="1" indent="-285750">
              <a:buFont typeface="+mj-lt"/>
              <a:buAutoNum type="arabicPeriod"/>
            </a:pPr>
            <a:r>
              <a:rPr lang="en-US" dirty="0"/>
              <a:t>What is that in terms of coin flips?</a:t>
            </a:r>
          </a:p>
        </p:txBody>
      </p:sp>
    </p:spTree>
    <p:extLst>
      <p:ext uri="{BB962C8B-B14F-4D97-AF65-F5344CB8AC3E}">
        <p14:creationId xmlns:p14="http://schemas.microsoft.com/office/powerpoint/2010/main" val="379449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37C7-54DC-A538-DDBD-BD0ADC96B259}"/>
              </a:ext>
            </a:extLst>
          </p:cNvPr>
          <p:cNvSpPr>
            <a:spLocks noGrp="1"/>
          </p:cNvSpPr>
          <p:nvPr>
            <p:ph type="title"/>
          </p:nvPr>
        </p:nvSpPr>
        <p:spPr/>
        <p:txBody>
          <a:bodyPr/>
          <a:lstStyle/>
          <a:p>
            <a:r>
              <a:rPr lang="en-US" dirty="0"/>
              <a:t>Cost of childcare</a:t>
            </a:r>
          </a:p>
        </p:txBody>
      </p:sp>
      <p:sp>
        <p:nvSpPr>
          <p:cNvPr id="3" name="TextBox 2">
            <a:extLst>
              <a:ext uri="{FF2B5EF4-FFF2-40B4-BE49-F238E27FC236}">
                <a16:creationId xmlns:a16="http://schemas.microsoft.com/office/drawing/2014/main" id="{DFF783F0-3F29-BA21-4204-CB4B6D4818D5}"/>
              </a:ext>
            </a:extLst>
          </p:cNvPr>
          <p:cNvSpPr txBox="1"/>
          <p:nvPr/>
        </p:nvSpPr>
        <p:spPr>
          <a:xfrm>
            <a:off x="75540" y="1997975"/>
            <a:ext cx="2907357" cy="2677656"/>
          </a:xfrm>
          <a:prstGeom prst="rect">
            <a:avLst/>
          </a:prstGeom>
          <a:noFill/>
        </p:spPr>
        <p:txBody>
          <a:bodyPr wrap="square" rtlCol="0">
            <a:spAutoFit/>
          </a:bodyPr>
          <a:lstStyle/>
          <a:p>
            <a:pPr algn="r"/>
            <a:r>
              <a:rPr lang="en-US" sz="2400" b="1" dirty="0"/>
              <a:t>Birth:</a:t>
            </a:r>
            <a:endParaRPr lang="en-US" sz="2400" dirty="0"/>
          </a:p>
          <a:p>
            <a:pPr algn="r"/>
            <a:r>
              <a:rPr lang="en-US" sz="2400" b="1" dirty="0"/>
              <a:t>Clothing: </a:t>
            </a:r>
          </a:p>
          <a:p>
            <a:pPr algn="r"/>
            <a:r>
              <a:rPr lang="en-US" sz="2400" b="1" dirty="0"/>
              <a:t>Diapers and wipes: </a:t>
            </a:r>
          </a:p>
          <a:p>
            <a:pPr algn="r"/>
            <a:r>
              <a:rPr lang="en-US" sz="2400" b="1" dirty="0"/>
              <a:t>Crib and room: </a:t>
            </a:r>
          </a:p>
          <a:p>
            <a:pPr algn="r"/>
            <a:r>
              <a:rPr lang="en-US" sz="2400" b="1" dirty="0"/>
              <a:t>Feeding: </a:t>
            </a:r>
          </a:p>
          <a:p>
            <a:pPr algn="r"/>
            <a:r>
              <a:rPr lang="en-US" sz="2400" b="1" dirty="0"/>
              <a:t>Day care: </a:t>
            </a:r>
          </a:p>
          <a:p>
            <a:pPr algn="r"/>
            <a:r>
              <a:rPr lang="en-US" sz="2400" b="1" dirty="0"/>
              <a:t>Other:</a:t>
            </a:r>
            <a:endParaRPr lang="en-US" dirty="0"/>
          </a:p>
        </p:txBody>
      </p:sp>
      <p:sp>
        <p:nvSpPr>
          <p:cNvPr id="7" name="TextBox 6">
            <a:extLst>
              <a:ext uri="{FF2B5EF4-FFF2-40B4-BE49-F238E27FC236}">
                <a16:creationId xmlns:a16="http://schemas.microsoft.com/office/drawing/2014/main" id="{5E9F3604-C8BB-1AC2-0D93-94BE4200A01D}"/>
              </a:ext>
            </a:extLst>
          </p:cNvPr>
          <p:cNvSpPr txBox="1"/>
          <p:nvPr/>
        </p:nvSpPr>
        <p:spPr>
          <a:xfrm>
            <a:off x="3067315" y="1997975"/>
            <a:ext cx="6840165" cy="2954655"/>
          </a:xfrm>
          <a:prstGeom prst="rect">
            <a:avLst/>
          </a:prstGeom>
          <a:noFill/>
        </p:spPr>
        <p:txBody>
          <a:bodyPr wrap="square" rtlCol="0">
            <a:spAutoFit/>
          </a:bodyPr>
          <a:lstStyle/>
          <a:p>
            <a:r>
              <a:rPr lang="en-US" sz="2400" dirty="0"/>
              <a:t>$5,000 (with health insurance and no complications)</a:t>
            </a:r>
          </a:p>
          <a:p>
            <a:r>
              <a:rPr lang="en-US" sz="2400" dirty="0"/>
              <a:t>$70/m</a:t>
            </a:r>
          </a:p>
          <a:p>
            <a:r>
              <a:rPr lang="en-US" sz="2400" dirty="0"/>
              <a:t>$100/m</a:t>
            </a:r>
          </a:p>
          <a:p>
            <a:r>
              <a:rPr lang="en-US" sz="2400" dirty="0"/>
              <a:t>$2,000</a:t>
            </a:r>
          </a:p>
          <a:p>
            <a:r>
              <a:rPr lang="en-US" sz="2400" dirty="0"/>
              <a:t>$300/m</a:t>
            </a:r>
          </a:p>
          <a:p>
            <a:r>
              <a:rPr lang="en-US" sz="2400" dirty="0"/>
              <a:t>$1,000/m</a:t>
            </a:r>
          </a:p>
          <a:p>
            <a:r>
              <a:rPr lang="en-US" sz="2400" dirty="0"/>
              <a:t>doctor visits, emergencies, childproofing, toys</a:t>
            </a:r>
          </a:p>
          <a:p>
            <a:endParaRPr lang="en-US" dirty="0"/>
          </a:p>
        </p:txBody>
      </p:sp>
      <p:sp>
        <p:nvSpPr>
          <p:cNvPr id="8" name="TextBox 7">
            <a:extLst>
              <a:ext uri="{FF2B5EF4-FFF2-40B4-BE49-F238E27FC236}">
                <a16:creationId xmlns:a16="http://schemas.microsoft.com/office/drawing/2014/main" id="{86FBE42D-193F-3F12-348D-214105CC6D33}"/>
              </a:ext>
            </a:extLst>
          </p:cNvPr>
          <p:cNvSpPr txBox="1"/>
          <p:nvPr/>
        </p:nvSpPr>
        <p:spPr>
          <a:xfrm>
            <a:off x="5726095" y="878889"/>
            <a:ext cx="4429959" cy="369332"/>
          </a:xfrm>
          <a:prstGeom prst="rect">
            <a:avLst/>
          </a:prstGeom>
          <a:noFill/>
        </p:spPr>
        <p:txBody>
          <a:bodyPr wrap="square" rtlCol="0">
            <a:spAutoFit/>
          </a:bodyPr>
          <a:lstStyle/>
          <a:p>
            <a:r>
              <a:rPr lang="en-US" dirty="0"/>
              <a:t>(Low estimate average in United States)</a:t>
            </a:r>
          </a:p>
        </p:txBody>
      </p:sp>
    </p:spTree>
    <p:extLst>
      <p:ext uri="{BB962C8B-B14F-4D97-AF65-F5344CB8AC3E}">
        <p14:creationId xmlns:p14="http://schemas.microsoft.com/office/powerpoint/2010/main" val="338429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Effect transition="in" filter="fade">
                                      <p:cBhvr>
                                        <p:cTn id="62" dur="500"/>
                                        <p:tgtEl>
                                          <p:spTgt spid="7">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animEffect transition="in" filter="fade">
                                      <p:cBhvr>
                                        <p:cTn id="67" dur="500"/>
                                        <p:tgtEl>
                                          <p:spTgt spid="7">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fade">
                                      <p:cBhvr>
                                        <p:cTn id="7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2F7D-DB10-3946-17C6-4984B885FC8F}"/>
              </a:ext>
            </a:extLst>
          </p:cNvPr>
          <p:cNvSpPr>
            <a:spLocks noGrp="1"/>
          </p:cNvSpPr>
          <p:nvPr>
            <p:ph type="title"/>
          </p:nvPr>
        </p:nvSpPr>
        <p:spPr/>
        <p:txBody>
          <a:bodyPr/>
          <a:lstStyle/>
          <a:p>
            <a:r>
              <a:rPr lang="en-US" dirty="0"/>
              <a:t>What is an STD?</a:t>
            </a:r>
          </a:p>
        </p:txBody>
      </p:sp>
      <p:sp>
        <p:nvSpPr>
          <p:cNvPr id="3" name="Content Placeholder 2">
            <a:extLst>
              <a:ext uri="{FF2B5EF4-FFF2-40B4-BE49-F238E27FC236}">
                <a16:creationId xmlns:a16="http://schemas.microsoft.com/office/drawing/2014/main" id="{98D5002D-F9F9-0966-2C05-9455B1C327E6}"/>
              </a:ext>
            </a:extLst>
          </p:cNvPr>
          <p:cNvSpPr>
            <a:spLocks noGrp="1"/>
          </p:cNvSpPr>
          <p:nvPr>
            <p:ph idx="1"/>
          </p:nvPr>
        </p:nvSpPr>
        <p:spPr>
          <a:xfrm>
            <a:off x="1082842" y="2015732"/>
            <a:ext cx="10684041" cy="4037749"/>
          </a:xfrm>
        </p:spPr>
        <p:txBody>
          <a:bodyPr>
            <a:noAutofit/>
          </a:bodyPr>
          <a:lstStyle/>
          <a:p>
            <a:r>
              <a:rPr lang="en-US" sz="2200" dirty="0"/>
              <a:t>An STD is a Sexually Transmitted Disease.</a:t>
            </a:r>
          </a:p>
          <a:p>
            <a:r>
              <a:rPr lang="en-US" sz="2200" dirty="0"/>
              <a:t>It is an ailment that gets transferred through sex and/or skin-to-skin touch. </a:t>
            </a:r>
          </a:p>
          <a:p>
            <a:r>
              <a:rPr lang="en-US" sz="2200" dirty="0"/>
              <a:t>Some STDs can be harmful, some are not.</a:t>
            </a:r>
          </a:p>
          <a:p>
            <a:r>
              <a:rPr lang="en-US" sz="2200" dirty="0"/>
              <a:t>Some have very obvious symptoms, and some are almost impossible to tell!</a:t>
            </a:r>
          </a:p>
          <a:p>
            <a:r>
              <a:rPr lang="en-US" sz="2200" dirty="0"/>
              <a:t>If this sounds scary, don’t freak out—you have a lot of control over your exposure to STDs!</a:t>
            </a:r>
          </a:p>
          <a:p>
            <a:r>
              <a:rPr lang="en-US" sz="2200" dirty="0"/>
              <a:t>And if you do get one, be thankful you live in the 21</a:t>
            </a:r>
            <a:r>
              <a:rPr lang="en-US" sz="2200" baseline="30000" dirty="0"/>
              <a:t>st</a:t>
            </a:r>
            <a:r>
              <a:rPr lang="en-US" sz="2200" dirty="0"/>
              <a:t> century and there are treatments and cures for almost every single STD!</a:t>
            </a:r>
          </a:p>
          <a:p>
            <a:pPr marL="0" indent="0">
              <a:buNone/>
            </a:pPr>
            <a:endParaRPr lang="en-US" sz="2400" dirty="0"/>
          </a:p>
        </p:txBody>
      </p:sp>
    </p:spTree>
    <p:extLst>
      <p:ext uri="{BB962C8B-B14F-4D97-AF65-F5344CB8AC3E}">
        <p14:creationId xmlns:p14="http://schemas.microsoft.com/office/powerpoint/2010/main" val="20640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0EBF00-7D9D-1FCE-4521-70988BF4DDBD}"/>
              </a:ext>
            </a:extLst>
          </p:cNvPr>
          <p:cNvSpPr/>
          <p:nvPr/>
        </p:nvSpPr>
        <p:spPr>
          <a:xfrm>
            <a:off x="7015888" y="4110834"/>
            <a:ext cx="6189854" cy="2021306"/>
          </a:xfrm>
          <a:prstGeom prst="rect">
            <a:avLst/>
          </a:prstGeom>
          <a:solidFill>
            <a:srgbClr val="752A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401DA6-3355-8133-BB38-9C33EDAD6FC2}"/>
              </a:ext>
            </a:extLst>
          </p:cNvPr>
          <p:cNvSpPr/>
          <p:nvPr/>
        </p:nvSpPr>
        <p:spPr>
          <a:xfrm>
            <a:off x="-409074" y="-276726"/>
            <a:ext cx="12897853" cy="546233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7CDD01AF-A117-598F-1059-F0F35E0F68FA}"/>
              </a:ext>
            </a:extLst>
          </p:cNvPr>
          <p:cNvSpPr>
            <a:spLocks noGrp="1"/>
          </p:cNvSpPr>
          <p:nvPr>
            <p:ph type="title"/>
          </p:nvPr>
        </p:nvSpPr>
        <p:spPr/>
        <p:txBody>
          <a:bodyPr/>
          <a:lstStyle/>
          <a:p>
            <a:r>
              <a:rPr lang="en-US" dirty="0"/>
              <a:t>Most common STDs in the United States</a:t>
            </a:r>
          </a:p>
        </p:txBody>
      </p:sp>
      <p:sp>
        <p:nvSpPr>
          <p:cNvPr id="3" name="Content Placeholder 2">
            <a:extLst>
              <a:ext uri="{FF2B5EF4-FFF2-40B4-BE49-F238E27FC236}">
                <a16:creationId xmlns:a16="http://schemas.microsoft.com/office/drawing/2014/main" id="{D22D83F2-5281-A942-A01B-405267F77A1D}"/>
              </a:ext>
            </a:extLst>
          </p:cNvPr>
          <p:cNvSpPr>
            <a:spLocks noGrp="1"/>
          </p:cNvSpPr>
          <p:nvPr>
            <p:ph idx="1"/>
          </p:nvPr>
        </p:nvSpPr>
        <p:spPr/>
        <p:txBody>
          <a:bodyPr/>
          <a:lstStyle/>
          <a:p>
            <a:r>
              <a:rPr lang="en-US" dirty="0"/>
              <a:t>Coin flip website 	</a:t>
            </a:r>
          </a:p>
          <a:p>
            <a:r>
              <a:rPr lang="en-US" dirty="0"/>
              <a:t>Percentages of each illness</a:t>
            </a:r>
          </a:p>
          <a:p>
            <a:pPr marL="0" indent="0">
              <a:buNone/>
            </a:pPr>
            <a:endParaRPr lang="en-US" dirty="0"/>
          </a:p>
        </p:txBody>
      </p:sp>
      <p:pic>
        <p:nvPicPr>
          <p:cNvPr id="5" name="Picture 4" descr="A poster with information on it&#10;&#10;AI-generated content may be incorrect.">
            <a:extLst>
              <a:ext uri="{FF2B5EF4-FFF2-40B4-BE49-F238E27FC236}">
                <a16:creationId xmlns:a16="http://schemas.microsoft.com/office/drawing/2014/main" id="{9E5D1F56-D9A6-DC59-650E-CC6A4DE94E7C}"/>
              </a:ext>
            </a:extLst>
          </p:cNvPr>
          <p:cNvPicPr>
            <a:picLocks noChangeAspect="1"/>
          </p:cNvPicPr>
          <p:nvPr/>
        </p:nvPicPr>
        <p:blipFill>
          <a:blip r:embed="rId2">
            <a:extLst>
              <a:ext uri="{28A0092B-C50C-407E-A947-70E740481C1C}">
                <a14:useLocalDpi xmlns:a14="http://schemas.microsoft.com/office/drawing/2010/main" val="0"/>
              </a:ext>
            </a:extLst>
          </a:blip>
          <a:srcRect t="50000"/>
          <a:stretch/>
        </p:blipFill>
        <p:spPr>
          <a:xfrm>
            <a:off x="0" y="1549060"/>
            <a:ext cx="7472516" cy="4583080"/>
          </a:xfrm>
          <a:prstGeom prst="rect">
            <a:avLst/>
          </a:prstGeom>
        </p:spPr>
      </p:pic>
      <p:pic>
        <p:nvPicPr>
          <p:cNvPr id="6" name="Picture 5" descr="A poster with information on it&#10;&#10;AI-generated content may be incorrect.">
            <a:extLst>
              <a:ext uri="{FF2B5EF4-FFF2-40B4-BE49-F238E27FC236}">
                <a16:creationId xmlns:a16="http://schemas.microsoft.com/office/drawing/2014/main" id="{05C1C3FD-5A3E-CCFC-BC3E-8C3DE455B5C6}"/>
              </a:ext>
            </a:extLst>
          </p:cNvPr>
          <p:cNvPicPr>
            <a:picLocks noChangeAspect="1"/>
          </p:cNvPicPr>
          <p:nvPr/>
        </p:nvPicPr>
        <p:blipFill>
          <a:blip r:embed="rId2">
            <a:extLst>
              <a:ext uri="{28A0092B-C50C-407E-A947-70E740481C1C}">
                <a14:useLocalDpi xmlns:a14="http://schemas.microsoft.com/office/drawing/2010/main" val="0"/>
              </a:ext>
            </a:extLst>
          </a:blip>
          <a:srcRect l="4530" t="-3092" r="33832" b="58512"/>
          <a:stretch/>
        </p:blipFill>
        <p:spPr>
          <a:xfrm>
            <a:off x="7255946" y="1098188"/>
            <a:ext cx="4607190" cy="4087423"/>
          </a:xfrm>
          <a:prstGeom prst="rect">
            <a:avLst/>
          </a:prstGeom>
        </p:spPr>
      </p:pic>
    </p:spTree>
    <p:extLst>
      <p:ext uri="{BB962C8B-B14F-4D97-AF65-F5344CB8AC3E}">
        <p14:creationId xmlns:p14="http://schemas.microsoft.com/office/powerpoint/2010/main" val="377277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1EC9-CED5-B735-E602-512013BCC0F8}"/>
              </a:ext>
            </a:extLst>
          </p:cNvPr>
          <p:cNvSpPr>
            <a:spLocks noGrp="1"/>
          </p:cNvSpPr>
          <p:nvPr>
            <p:ph type="title"/>
          </p:nvPr>
        </p:nvSpPr>
        <p:spPr/>
        <p:txBody>
          <a:bodyPr/>
          <a:lstStyle/>
          <a:p>
            <a:r>
              <a:rPr lang="en-US" dirty="0"/>
              <a:t>STDs continued</a:t>
            </a:r>
          </a:p>
        </p:txBody>
      </p:sp>
      <p:sp>
        <p:nvSpPr>
          <p:cNvPr id="3" name="Content Placeholder 2">
            <a:extLst>
              <a:ext uri="{FF2B5EF4-FFF2-40B4-BE49-F238E27FC236}">
                <a16:creationId xmlns:a16="http://schemas.microsoft.com/office/drawing/2014/main" id="{16150ACD-1699-41A8-6365-27945717F9DB}"/>
              </a:ext>
            </a:extLst>
          </p:cNvPr>
          <p:cNvSpPr>
            <a:spLocks noGrp="1"/>
          </p:cNvSpPr>
          <p:nvPr>
            <p:ph idx="1"/>
          </p:nvPr>
        </p:nvSpPr>
        <p:spPr/>
        <p:txBody>
          <a:bodyPr>
            <a:normAutofit lnSpcReduction="10000"/>
          </a:bodyPr>
          <a:lstStyle/>
          <a:p>
            <a:r>
              <a:rPr lang="en-US" sz="2800" dirty="0"/>
              <a:t>The important thing to know is that STDs are out there and more than 50% of people report having one in their life. </a:t>
            </a:r>
          </a:p>
          <a:p>
            <a:r>
              <a:rPr lang="en-US" sz="2800" dirty="0"/>
              <a:t>Using a condom can prevent almost all STDs!</a:t>
            </a:r>
          </a:p>
          <a:p>
            <a:r>
              <a:rPr lang="en-US" sz="2800" dirty="0"/>
              <a:t>If you are sexually active, get checked regularly (especially if you have symptoms!) </a:t>
            </a:r>
          </a:p>
          <a:p>
            <a:r>
              <a:rPr lang="en-US" sz="2800" dirty="0"/>
              <a:t>Your partner deserves to know, and vice versa</a:t>
            </a:r>
            <a:r>
              <a:rPr lang="en-US" dirty="0"/>
              <a:t>!</a:t>
            </a:r>
          </a:p>
        </p:txBody>
      </p:sp>
    </p:spTree>
    <p:extLst>
      <p:ext uri="{BB962C8B-B14F-4D97-AF65-F5344CB8AC3E}">
        <p14:creationId xmlns:p14="http://schemas.microsoft.com/office/powerpoint/2010/main" val="39969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222E-4BFE-4C5C-EE98-C739FDCBC1B4}"/>
              </a:ext>
            </a:extLst>
          </p:cNvPr>
          <p:cNvSpPr>
            <a:spLocks noGrp="1"/>
          </p:cNvSpPr>
          <p:nvPr>
            <p:ph type="title"/>
          </p:nvPr>
        </p:nvSpPr>
        <p:spPr/>
        <p:txBody>
          <a:bodyPr/>
          <a:lstStyle/>
          <a:p>
            <a:r>
              <a:rPr lang="en-US" dirty="0"/>
              <a:t>Sexual health Stats</a:t>
            </a:r>
          </a:p>
        </p:txBody>
      </p:sp>
      <p:sp>
        <p:nvSpPr>
          <p:cNvPr id="3" name="Content Placeholder 2">
            <a:extLst>
              <a:ext uri="{FF2B5EF4-FFF2-40B4-BE49-F238E27FC236}">
                <a16:creationId xmlns:a16="http://schemas.microsoft.com/office/drawing/2014/main" id="{5371C35A-0B04-9064-9689-3348A221AEA6}"/>
              </a:ext>
            </a:extLst>
          </p:cNvPr>
          <p:cNvSpPr>
            <a:spLocks noGrp="1"/>
          </p:cNvSpPr>
          <p:nvPr>
            <p:ph idx="1"/>
          </p:nvPr>
        </p:nvSpPr>
        <p:spPr>
          <a:xfrm>
            <a:off x="1451579" y="1853754"/>
            <a:ext cx="9603275" cy="4366572"/>
          </a:xfrm>
        </p:spPr>
        <p:txBody>
          <a:bodyPr>
            <a:normAutofit/>
          </a:bodyPr>
          <a:lstStyle/>
          <a:p>
            <a:pPr marL="0" indent="0">
              <a:buNone/>
            </a:pPr>
            <a:r>
              <a:rPr lang="en-US" dirty="0"/>
              <a:t>The “pull out method”</a:t>
            </a:r>
          </a:p>
          <a:p>
            <a:pPr marL="0" indent="0">
              <a:buNone/>
            </a:pPr>
            <a:r>
              <a:rPr lang="en-US" dirty="0"/>
              <a:t>Out of 100 people, how many who only use the “pull out method” end up pregnant in a year?</a:t>
            </a:r>
          </a:p>
          <a:p>
            <a:pPr marL="0" indent="0">
              <a:buNone/>
            </a:pPr>
            <a:r>
              <a:rPr lang="en-US" dirty="0"/>
              <a:t>A) 2	B) 8	C) 15	D) 22</a:t>
            </a:r>
          </a:p>
          <a:p>
            <a:pPr marL="0" indent="0">
              <a:buNone/>
            </a:pPr>
            <a:r>
              <a:rPr lang="en-US" sz="3200" dirty="0"/>
              <a:t>D) 22!</a:t>
            </a:r>
          </a:p>
          <a:p>
            <a:pPr marL="0" indent="0">
              <a:buNone/>
            </a:pPr>
            <a:r>
              <a:rPr lang="en-US" dirty="0"/>
              <a:t>How many people report having an STD at some point in their life?</a:t>
            </a:r>
          </a:p>
          <a:p>
            <a:pPr marL="0" indent="0">
              <a:buNone/>
            </a:pPr>
            <a:r>
              <a:rPr lang="en-US" dirty="0"/>
              <a:t>A) 0.5%	B) Less than 12%	C) More than 50%  D) 96%</a:t>
            </a:r>
          </a:p>
          <a:p>
            <a:pPr marL="0" indent="0">
              <a:buNone/>
            </a:pPr>
            <a:r>
              <a:rPr lang="en-US" sz="3200" dirty="0"/>
              <a:t>C) More than 50%!</a:t>
            </a:r>
          </a:p>
          <a:p>
            <a:pPr marL="0" indent="0">
              <a:buNone/>
            </a:pPr>
            <a:endParaRPr lang="en-US" sz="3500" dirty="0"/>
          </a:p>
          <a:p>
            <a:pPr marL="0" indent="0">
              <a:buNone/>
            </a:pPr>
            <a:endParaRPr lang="en-US" sz="3500" dirty="0"/>
          </a:p>
        </p:txBody>
      </p:sp>
    </p:spTree>
    <p:extLst>
      <p:ext uri="{BB962C8B-B14F-4D97-AF65-F5344CB8AC3E}">
        <p14:creationId xmlns:p14="http://schemas.microsoft.com/office/powerpoint/2010/main" val="25969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795A-D7FC-1616-1848-73901621B7E3}"/>
              </a:ext>
            </a:extLst>
          </p:cNvPr>
          <p:cNvSpPr>
            <a:spLocks noGrp="1"/>
          </p:cNvSpPr>
          <p:nvPr>
            <p:ph type="title"/>
          </p:nvPr>
        </p:nvSpPr>
        <p:spPr/>
        <p:txBody>
          <a:bodyPr/>
          <a:lstStyle/>
          <a:p>
            <a:r>
              <a:rPr lang="en-US" dirty="0"/>
              <a:t>Sexual health checkup</a:t>
            </a:r>
          </a:p>
        </p:txBody>
      </p:sp>
      <p:sp>
        <p:nvSpPr>
          <p:cNvPr id="3" name="Content Placeholder 2">
            <a:extLst>
              <a:ext uri="{FF2B5EF4-FFF2-40B4-BE49-F238E27FC236}">
                <a16:creationId xmlns:a16="http://schemas.microsoft.com/office/drawing/2014/main" id="{6CE19F42-A20B-8CD8-19E7-6772D998DCCF}"/>
              </a:ext>
            </a:extLst>
          </p:cNvPr>
          <p:cNvSpPr>
            <a:spLocks noGrp="1"/>
          </p:cNvSpPr>
          <p:nvPr>
            <p:ph idx="1"/>
          </p:nvPr>
        </p:nvSpPr>
        <p:spPr/>
        <p:txBody>
          <a:bodyPr>
            <a:normAutofit fontScale="92500"/>
          </a:bodyPr>
          <a:lstStyle/>
          <a:p>
            <a:r>
              <a:rPr lang="en-US" dirty="0"/>
              <a:t>What happens? </a:t>
            </a:r>
          </a:p>
          <a:p>
            <a:pPr lvl="1"/>
            <a:r>
              <a:rPr lang="en-US" dirty="0"/>
              <a:t>They will check your genitals visually and sometimes by touch to make sure you are healthy</a:t>
            </a:r>
          </a:p>
          <a:p>
            <a:pPr lvl="1"/>
            <a:r>
              <a:rPr lang="en-US" dirty="0"/>
              <a:t>They may make you pee in a cup (alone) to have your urine tested in a lab</a:t>
            </a:r>
          </a:p>
          <a:p>
            <a:pPr lvl="1"/>
            <a:r>
              <a:rPr lang="en-US" dirty="0"/>
              <a:t>They may give you an HPV vaccine</a:t>
            </a:r>
          </a:p>
          <a:p>
            <a:pPr lvl="1"/>
            <a:r>
              <a:rPr lang="en-US" dirty="0"/>
              <a:t>They will ask you some questions about your sexual history, your lifestyle, and any pain or sensations you are feeling.</a:t>
            </a:r>
          </a:p>
          <a:p>
            <a:pPr lvl="1"/>
            <a:endParaRPr lang="en-US" dirty="0"/>
          </a:p>
          <a:p>
            <a:pPr marL="0" indent="0">
              <a:buNone/>
            </a:pPr>
            <a:r>
              <a:rPr lang="en-US" b="1" dirty="0"/>
              <a:t>None of these things will be painful to you or awkward for the doctor—remember, they do this ten times a day! They’re professionals and this is their job.</a:t>
            </a:r>
          </a:p>
          <a:p>
            <a:pPr lvl="1"/>
            <a:endParaRPr lang="en-US" dirty="0"/>
          </a:p>
        </p:txBody>
      </p:sp>
    </p:spTree>
    <p:extLst>
      <p:ext uri="{BB962C8B-B14F-4D97-AF65-F5344CB8AC3E}">
        <p14:creationId xmlns:p14="http://schemas.microsoft.com/office/powerpoint/2010/main" val="198662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42655-7BC9-1FF6-ECCD-5F73FE7272F9}"/>
              </a:ext>
            </a:extLst>
          </p:cNvPr>
          <p:cNvSpPr>
            <a:spLocks noGrp="1"/>
          </p:cNvSpPr>
          <p:nvPr>
            <p:ph type="title"/>
          </p:nvPr>
        </p:nvSpPr>
        <p:spPr>
          <a:xfrm>
            <a:off x="882651" y="977028"/>
            <a:ext cx="3333410" cy="5237503"/>
          </a:xfrm>
        </p:spPr>
        <p:txBody>
          <a:bodyPr anchor="ctr">
            <a:normAutofit/>
          </a:bodyPr>
          <a:lstStyle/>
          <a:p>
            <a:r>
              <a:rPr lang="en-US" dirty="0"/>
              <a:t>Talking to a doctor</a:t>
            </a:r>
          </a:p>
        </p:txBody>
      </p:sp>
      <p:sp>
        <p:nvSpPr>
          <p:cNvPr id="10" name="Rectangle 9">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solidFill>
            <a:schemeClr val="tx2"/>
          </a:solidFill>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AA2F05-A0CC-611F-629E-C84CB0C1E177}"/>
              </a:ext>
            </a:extLst>
          </p:cNvPr>
          <p:cNvSpPr>
            <a:spLocks noGrp="1"/>
          </p:cNvSpPr>
          <p:nvPr>
            <p:ph idx="1"/>
          </p:nvPr>
        </p:nvSpPr>
        <p:spPr>
          <a:xfrm>
            <a:off x="4867093" y="124239"/>
            <a:ext cx="7324604" cy="6609522"/>
          </a:xfrm>
        </p:spPr>
        <p:txBody>
          <a:bodyPr anchor="ctr">
            <a:normAutofit/>
          </a:bodyPr>
          <a:lstStyle/>
          <a:p>
            <a:pPr>
              <a:lnSpc>
                <a:spcPct val="110000"/>
              </a:lnSpc>
              <a:buNone/>
            </a:pPr>
            <a:r>
              <a:rPr lang="en-US" sz="1600" b="1" dirty="0">
                <a:solidFill>
                  <a:schemeClr val="bg1"/>
                </a:solidFill>
              </a:rPr>
              <a:t>During the Appointment:</a:t>
            </a:r>
            <a:endParaRPr lang="en-US" sz="1600" dirty="0">
              <a:solidFill>
                <a:schemeClr val="bg1"/>
              </a:solidFill>
            </a:endParaRPr>
          </a:p>
          <a:p>
            <a:pPr marL="0" indent="0">
              <a:lnSpc>
                <a:spcPct val="110000"/>
              </a:lnSpc>
              <a:buNone/>
            </a:pPr>
            <a:r>
              <a:rPr lang="en-US" sz="1600" b="1" dirty="0">
                <a:solidFill>
                  <a:schemeClr val="bg1"/>
                </a:solidFill>
              </a:rPr>
              <a:t>Be Clear and Honest:</a:t>
            </a:r>
            <a:r>
              <a:rPr lang="en-US" sz="1600" dirty="0">
                <a:solidFill>
                  <a:schemeClr val="bg1"/>
                </a:solidFill>
              </a:rPr>
              <a:t> If you are having symptoms, describe them in detail ("I've had sharp chest pains for 3 days, especially after eating").</a:t>
            </a:r>
          </a:p>
          <a:p>
            <a:pPr marL="0" indent="0">
              <a:lnSpc>
                <a:spcPct val="110000"/>
              </a:lnSpc>
              <a:buNone/>
            </a:pPr>
            <a:r>
              <a:rPr lang="en-US" sz="1600" b="1" dirty="0">
                <a:solidFill>
                  <a:schemeClr val="bg1"/>
                </a:solidFill>
              </a:rPr>
              <a:t>Ask Direct Questions:</a:t>
            </a:r>
            <a:r>
              <a:rPr lang="en-US" sz="1600" dirty="0">
                <a:solidFill>
                  <a:schemeClr val="bg1"/>
                </a:solidFill>
              </a:rPr>
              <a:t> about anything that you are unsure about.</a:t>
            </a:r>
          </a:p>
          <a:p>
            <a:pPr>
              <a:lnSpc>
                <a:spcPct val="110000"/>
              </a:lnSpc>
              <a:buFont typeface="+mj-lt"/>
              <a:buAutoNum type="arabicPeriod"/>
            </a:pPr>
            <a:r>
              <a:rPr lang="en-US" sz="1600" dirty="0">
                <a:solidFill>
                  <a:schemeClr val="bg1"/>
                </a:solidFill>
              </a:rPr>
              <a:t>Your doctor has heard it all! </a:t>
            </a:r>
          </a:p>
          <a:p>
            <a:pPr>
              <a:lnSpc>
                <a:spcPct val="110000"/>
              </a:lnSpc>
              <a:buFont typeface="+mj-lt"/>
              <a:buAutoNum type="arabicPeriod"/>
            </a:pPr>
            <a:r>
              <a:rPr lang="en-US" sz="1600" dirty="0">
                <a:solidFill>
                  <a:schemeClr val="bg1"/>
                </a:solidFill>
              </a:rPr>
              <a:t>Questions you can ask:</a:t>
            </a:r>
          </a:p>
          <a:p>
            <a:pPr lvl="1">
              <a:lnSpc>
                <a:spcPct val="110000"/>
              </a:lnSpc>
              <a:buFont typeface="+mj-lt"/>
              <a:buAutoNum type="arabicPeriod"/>
            </a:pPr>
            <a:r>
              <a:rPr lang="en-US" sz="1600" dirty="0">
                <a:solidFill>
                  <a:schemeClr val="bg1"/>
                </a:solidFill>
              </a:rPr>
              <a:t>What does that mean</a:t>
            </a:r>
          </a:p>
          <a:p>
            <a:pPr lvl="1">
              <a:lnSpc>
                <a:spcPct val="110000"/>
              </a:lnSpc>
              <a:buFont typeface="+mj-lt"/>
              <a:buAutoNum type="arabicPeriod"/>
            </a:pPr>
            <a:r>
              <a:rPr lang="en-US" sz="1600" dirty="0">
                <a:solidFill>
                  <a:schemeClr val="bg1"/>
                </a:solidFill>
              </a:rPr>
              <a:t>What are my options</a:t>
            </a:r>
          </a:p>
          <a:p>
            <a:pPr lvl="1">
              <a:lnSpc>
                <a:spcPct val="110000"/>
              </a:lnSpc>
              <a:buFont typeface="+mj-lt"/>
              <a:buAutoNum type="arabicPeriod"/>
            </a:pPr>
            <a:r>
              <a:rPr lang="en-US" sz="1600" dirty="0">
                <a:solidFill>
                  <a:schemeClr val="bg1"/>
                </a:solidFill>
              </a:rPr>
              <a:t>Will this effect X</a:t>
            </a:r>
          </a:p>
          <a:p>
            <a:pPr marL="0" indent="0">
              <a:lnSpc>
                <a:spcPct val="110000"/>
              </a:lnSpc>
              <a:buNone/>
            </a:pPr>
            <a:r>
              <a:rPr lang="en-US" sz="1600" b="1" dirty="0">
                <a:solidFill>
                  <a:schemeClr val="bg1"/>
                </a:solidFill>
              </a:rPr>
              <a:t>Confirm Understanding:</a:t>
            </a:r>
            <a:r>
              <a:rPr lang="en-US" sz="1600" dirty="0">
                <a:solidFill>
                  <a:schemeClr val="bg1"/>
                </a:solidFill>
              </a:rPr>
              <a:t> Make sure you are paying close attention to what the doctor is telling you! </a:t>
            </a:r>
          </a:p>
          <a:p>
            <a:pPr marL="0" indent="0">
              <a:lnSpc>
                <a:spcPct val="110000"/>
              </a:lnSpc>
              <a:buNone/>
            </a:pPr>
            <a:r>
              <a:rPr lang="en-US" sz="1600" b="1" dirty="0">
                <a:solidFill>
                  <a:schemeClr val="bg1"/>
                </a:solidFill>
              </a:rPr>
              <a:t>Get to know your doctor: </a:t>
            </a:r>
            <a:r>
              <a:rPr lang="en-US" sz="1600" dirty="0">
                <a:solidFill>
                  <a:schemeClr val="bg1"/>
                </a:solidFill>
              </a:rPr>
              <a:t>and remember who they are. You might need to know who your doctor is for multiple reasons. </a:t>
            </a:r>
          </a:p>
          <a:p>
            <a:pPr>
              <a:lnSpc>
                <a:spcPct val="110000"/>
              </a:lnSpc>
              <a:buNone/>
            </a:pPr>
            <a:endParaRPr lang="en-US" sz="1600" dirty="0">
              <a:solidFill>
                <a:schemeClr val="bg1"/>
              </a:solidFill>
            </a:endParaRPr>
          </a:p>
          <a:p>
            <a:pPr>
              <a:lnSpc>
                <a:spcPct val="110000"/>
              </a:lnSpc>
              <a:buNone/>
            </a:pPr>
            <a:r>
              <a:rPr lang="en-US" sz="1600" b="1" dirty="0">
                <a:solidFill>
                  <a:schemeClr val="bg1"/>
                </a:solidFill>
              </a:rPr>
              <a:t>After the Appointment:</a:t>
            </a:r>
            <a:endParaRPr lang="en-US" sz="1600" dirty="0">
              <a:solidFill>
                <a:schemeClr val="bg1"/>
              </a:solidFill>
            </a:endParaRPr>
          </a:p>
          <a:p>
            <a:pPr marL="0" indent="0">
              <a:lnSpc>
                <a:spcPct val="110000"/>
              </a:lnSpc>
              <a:buNone/>
            </a:pPr>
            <a:r>
              <a:rPr lang="en-US" sz="1600" b="1" dirty="0">
                <a:solidFill>
                  <a:schemeClr val="bg1"/>
                </a:solidFill>
              </a:rPr>
              <a:t>Follow Instructions:</a:t>
            </a:r>
            <a:r>
              <a:rPr lang="en-US" sz="1600" dirty="0">
                <a:solidFill>
                  <a:schemeClr val="bg1"/>
                </a:solidFill>
              </a:rPr>
              <a:t> If there is anything the doctor tells you to do, don’t forget! </a:t>
            </a:r>
          </a:p>
          <a:p>
            <a:pPr marL="0" indent="0">
              <a:lnSpc>
                <a:spcPct val="110000"/>
              </a:lnSpc>
              <a:buNone/>
            </a:pPr>
            <a:r>
              <a:rPr lang="en-US" sz="1600" b="1" dirty="0">
                <a:solidFill>
                  <a:schemeClr val="bg1"/>
                </a:solidFill>
              </a:rPr>
              <a:t>Ask About Next Steps:</a:t>
            </a:r>
            <a:r>
              <a:rPr lang="en-US" sz="1600" dirty="0">
                <a:solidFill>
                  <a:schemeClr val="bg1"/>
                </a:solidFill>
              </a:rPr>
              <a:t> Find out when and how to follow up. Sometimes, you will need a follow-up appointment. Schedule this as soon as possible!</a:t>
            </a:r>
          </a:p>
        </p:txBody>
      </p:sp>
    </p:spTree>
    <p:extLst>
      <p:ext uri="{BB962C8B-B14F-4D97-AF65-F5344CB8AC3E}">
        <p14:creationId xmlns:p14="http://schemas.microsoft.com/office/powerpoint/2010/main" val="19437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fade">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DABB-EA79-6981-6DF5-48676FBE882B}"/>
              </a:ext>
            </a:extLst>
          </p:cNvPr>
          <p:cNvSpPr>
            <a:spLocks noGrp="1"/>
          </p:cNvSpPr>
          <p:nvPr>
            <p:ph type="title"/>
          </p:nvPr>
        </p:nvSpPr>
        <p:spPr>
          <a:xfrm>
            <a:off x="521208" y="611665"/>
            <a:ext cx="6194552" cy="680364"/>
          </a:xfrm>
        </p:spPr>
        <p:txBody>
          <a:bodyPr anchor="b">
            <a:normAutofit/>
          </a:bodyPr>
          <a:lstStyle/>
          <a:p>
            <a:r>
              <a:rPr lang="en-US" dirty="0"/>
              <a:t>Should I lie to my doctor?</a:t>
            </a:r>
          </a:p>
        </p:txBody>
      </p:sp>
      <p:sp>
        <p:nvSpPr>
          <p:cNvPr id="3" name="Content Placeholder 2">
            <a:extLst>
              <a:ext uri="{FF2B5EF4-FFF2-40B4-BE49-F238E27FC236}">
                <a16:creationId xmlns:a16="http://schemas.microsoft.com/office/drawing/2014/main" id="{59F5CFB5-7A40-4582-9739-8F32F63A8A51}"/>
              </a:ext>
            </a:extLst>
          </p:cNvPr>
          <p:cNvSpPr>
            <a:spLocks noGrp="1"/>
          </p:cNvSpPr>
          <p:nvPr>
            <p:ph idx="1"/>
          </p:nvPr>
        </p:nvSpPr>
        <p:spPr>
          <a:xfrm>
            <a:off x="612648" y="2118874"/>
            <a:ext cx="6011672" cy="4050422"/>
          </a:xfrm>
        </p:spPr>
        <p:txBody>
          <a:bodyPr>
            <a:normAutofit/>
          </a:bodyPr>
          <a:lstStyle/>
          <a:p>
            <a:pPr marL="0" indent="0">
              <a:lnSpc>
                <a:spcPct val="110000"/>
              </a:lnSpc>
              <a:buNone/>
            </a:pPr>
            <a:r>
              <a:rPr lang="en-US" dirty="0"/>
              <a:t>Your doctor is there to take the information that you tell them, the information that they see, and their medical training and come up with the best course of action for you. If you don’t provide them with the truth (or even just part of the truth), you’re hurting your chances to be healthy!</a:t>
            </a:r>
          </a:p>
          <a:p>
            <a:pPr marL="0" indent="0">
              <a:lnSpc>
                <a:spcPct val="110000"/>
              </a:lnSpc>
              <a:buNone/>
            </a:pPr>
            <a:endParaRPr lang="en-US" sz="1500" dirty="0"/>
          </a:p>
          <a:p>
            <a:pPr marL="0" indent="0">
              <a:lnSpc>
                <a:spcPct val="110000"/>
              </a:lnSpc>
              <a:buNone/>
            </a:pPr>
            <a:r>
              <a:rPr lang="en-US" sz="2800" dirty="0"/>
              <a:t>The person you hurt by lying to the doctor is yourself!</a:t>
            </a:r>
          </a:p>
        </p:txBody>
      </p:sp>
      <p:pic>
        <p:nvPicPr>
          <p:cNvPr id="7" name="Graphic 6" descr="Stethoscope">
            <a:extLst>
              <a:ext uri="{FF2B5EF4-FFF2-40B4-BE49-F238E27FC236}">
                <a16:creationId xmlns:a16="http://schemas.microsoft.com/office/drawing/2014/main" id="{C60965B0-4E36-E581-2310-1574353D08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1333" y="2032449"/>
            <a:ext cx="3404134" cy="3404134"/>
          </a:xfrm>
          <a:prstGeom prst="rect">
            <a:avLst/>
          </a:prstGeom>
        </p:spPr>
      </p:pic>
    </p:spTree>
    <p:extLst>
      <p:ext uri="{BB962C8B-B14F-4D97-AF65-F5344CB8AC3E}">
        <p14:creationId xmlns:p14="http://schemas.microsoft.com/office/powerpoint/2010/main" val="420907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87A5-4CF8-2FAD-F1DC-2221D0E6B0B5}"/>
              </a:ext>
            </a:extLst>
          </p:cNvPr>
          <p:cNvSpPr>
            <a:spLocks noGrp="1"/>
          </p:cNvSpPr>
          <p:nvPr>
            <p:ph type="title"/>
          </p:nvPr>
        </p:nvSpPr>
        <p:spPr/>
        <p:txBody>
          <a:bodyPr/>
          <a:lstStyle/>
          <a:p>
            <a:r>
              <a:rPr lang="en-US" dirty="0"/>
              <a:t>The adult in the room</a:t>
            </a:r>
          </a:p>
        </p:txBody>
      </p:sp>
      <p:sp>
        <p:nvSpPr>
          <p:cNvPr id="3" name="Content Placeholder 2">
            <a:extLst>
              <a:ext uri="{FF2B5EF4-FFF2-40B4-BE49-F238E27FC236}">
                <a16:creationId xmlns:a16="http://schemas.microsoft.com/office/drawing/2014/main" id="{FB6ABD9F-A11E-A5B7-FAFD-4F1B89357775}"/>
              </a:ext>
            </a:extLst>
          </p:cNvPr>
          <p:cNvSpPr>
            <a:spLocks noGrp="1"/>
          </p:cNvSpPr>
          <p:nvPr>
            <p:ph idx="1"/>
          </p:nvPr>
        </p:nvSpPr>
        <p:spPr/>
        <p:txBody>
          <a:bodyPr/>
          <a:lstStyle/>
          <a:p>
            <a:pPr marL="0" indent="0">
              <a:buNone/>
            </a:pPr>
            <a:r>
              <a:rPr lang="en-US" dirty="0"/>
              <a:t>We’re talking about some adult subjects today.</a:t>
            </a:r>
          </a:p>
          <a:p>
            <a:pPr marL="0" indent="0">
              <a:buNone/>
            </a:pPr>
            <a:br>
              <a:rPr lang="en-US" dirty="0"/>
            </a:br>
            <a:r>
              <a:rPr lang="en-US" dirty="0"/>
              <a:t>You’re not quite adults yet, but I am going to speak to you like you are.</a:t>
            </a:r>
          </a:p>
          <a:p>
            <a:pPr marL="0" indent="0">
              <a:buNone/>
            </a:pPr>
            <a:br>
              <a:rPr lang="en-US" dirty="0"/>
            </a:br>
            <a:r>
              <a:rPr lang="en-US" dirty="0"/>
              <a:t>Nothing in here is supposed to scare you off or freak you out—just to inform you about real life!</a:t>
            </a:r>
          </a:p>
        </p:txBody>
      </p:sp>
    </p:spTree>
    <p:extLst>
      <p:ext uri="{BB962C8B-B14F-4D97-AF65-F5344CB8AC3E}">
        <p14:creationId xmlns:p14="http://schemas.microsoft.com/office/powerpoint/2010/main" val="308354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4D6D4DF-1019-FB94-0145-F2F00E2E5DB3}"/>
              </a:ext>
            </a:extLst>
          </p:cNvPr>
          <p:cNvGrpSpPr/>
          <p:nvPr/>
        </p:nvGrpSpPr>
        <p:grpSpPr>
          <a:xfrm>
            <a:off x="1290320" y="2540000"/>
            <a:ext cx="9692640" cy="2428240"/>
            <a:chOff x="1249680" y="2540000"/>
            <a:chExt cx="9692640" cy="2428240"/>
          </a:xfrm>
        </p:grpSpPr>
        <p:sp>
          <p:nvSpPr>
            <p:cNvPr id="5" name="Speech Bubble: Rectangle with Corners Rounded 4">
              <a:extLst>
                <a:ext uri="{FF2B5EF4-FFF2-40B4-BE49-F238E27FC236}">
                  <a16:creationId xmlns:a16="http://schemas.microsoft.com/office/drawing/2014/main" id="{5B81C5D5-5D68-E275-F4AE-58B82D19ED88}"/>
                </a:ext>
              </a:extLst>
            </p:cNvPr>
            <p:cNvSpPr/>
            <p:nvPr/>
          </p:nvSpPr>
          <p:spPr>
            <a:xfrm>
              <a:off x="1249680" y="2540000"/>
              <a:ext cx="3688080" cy="2428240"/>
            </a:xfrm>
            <a:prstGeom prst="wedgeRoundRectCallou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4F0500A-1809-4367-BE89-8CC731FFFA57}"/>
                </a:ext>
              </a:extLst>
            </p:cNvPr>
            <p:cNvSpPr/>
            <p:nvPr/>
          </p:nvSpPr>
          <p:spPr>
            <a:xfrm>
              <a:off x="2570480" y="2540000"/>
              <a:ext cx="8371840" cy="242824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091AA31-8390-9D60-5A5D-5D0B628FD82D}"/>
              </a:ext>
            </a:extLst>
          </p:cNvPr>
          <p:cNvSpPr>
            <a:spLocks noGrp="1"/>
          </p:cNvSpPr>
          <p:nvPr>
            <p:ph type="title"/>
          </p:nvPr>
        </p:nvSpPr>
        <p:spPr/>
        <p:txBody>
          <a:bodyPr/>
          <a:lstStyle/>
          <a:p>
            <a:r>
              <a:rPr lang="en-US" dirty="0"/>
              <a:t>What if I don’t feel heard by my doctor?</a:t>
            </a:r>
          </a:p>
        </p:txBody>
      </p:sp>
      <p:sp>
        <p:nvSpPr>
          <p:cNvPr id="3" name="Content Placeholder 2">
            <a:extLst>
              <a:ext uri="{FF2B5EF4-FFF2-40B4-BE49-F238E27FC236}">
                <a16:creationId xmlns:a16="http://schemas.microsoft.com/office/drawing/2014/main" id="{D227779D-AE53-B1CF-9381-8D4A5EE7096B}"/>
              </a:ext>
            </a:extLst>
          </p:cNvPr>
          <p:cNvSpPr>
            <a:spLocks noGrp="1"/>
          </p:cNvSpPr>
          <p:nvPr>
            <p:ph idx="1"/>
          </p:nvPr>
        </p:nvSpPr>
        <p:spPr>
          <a:xfrm>
            <a:off x="612647" y="1853754"/>
            <a:ext cx="10653579" cy="4811206"/>
          </a:xfrm>
        </p:spPr>
        <p:txBody>
          <a:bodyPr>
            <a:normAutofit/>
          </a:bodyPr>
          <a:lstStyle/>
          <a:p>
            <a:pPr marL="0" indent="0">
              <a:buNone/>
            </a:pPr>
            <a:r>
              <a:rPr lang="en-US" dirty="0"/>
              <a:t>Doctors recommend that if you don’t feel as though you are being heard, to use these phrases:</a:t>
            </a:r>
            <a:br>
              <a:rPr lang="en-US" dirty="0"/>
            </a:br>
            <a:br>
              <a:rPr lang="en-US" sz="2400" dirty="0">
                <a:latin typeface="MV Boli" panose="02000500030200090000" pitchFamily="2" charset="0"/>
                <a:cs typeface="MV Boli" panose="02000500030200090000" pitchFamily="2" charset="0"/>
              </a:rPr>
            </a:br>
            <a:r>
              <a:rPr lang="en-US" sz="2400" dirty="0">
                <a:latin typeface="MV Boli" panose="02000500030200090000" pitchFamily="2" charset="0"/>
                <a:cs typeface="MV Boli" panose="02000500030200090000" pitchFamily="2" charset="0"/>
              </a:rPr>
              <a:t>	“This is not normal for me”</a:t>
            </a:r>
          </a:p>
          <a:p>
            <a:pPr marL="0" indent="0">
              <a:buNone/>
            </a:pPr>
            <a:r>
              <a:rPr lang="en-US" sz="2400" dirty="0">
                <a:latin typeface="MV Boli" panose="02000500030200090000" pitchFamily="2" charset="0"/>
                <a:cs typeface="MV Boli" panose="02000500030200090000" pitchFamily="2" charset="0"/>
              </a:rPr>
              <a:t>	“I know my body and something isn’t right”</a:t>
            </a:r>
          </a:p>
          <a:p>
            <a:pPr marL="0" indent="0">
              <a:buNone/>
            </a:pPr>
            <a:r>
              <a:rPr lang="en-US" sz="2400" dirty="0">
                <a:latin typeface="MV Boli" panose="02000500030200090000" pitchFamily="2" charset="0"/>
                <a:cs typeface="MV Boli" panose="02000500030200090000" pitchFamily="2" charset="0"/>
              </a:rPr>
              <a:t>	“I think there is more going on than what we discussed”</a:t>
            </a:r>
          </a:p>
          <a:p>
            <a:pPr marL="0" indent="0">
              <a:buNone/>
            </a:pPr>
            <a:endParaRPr lang="en-US" dirty="0"/>
          </a:p>
          <a:p>
            <a:pPr marL="0" indent="0">
              <a:buNone/>
            </a:pPr>
            <a:endParaRPr lang="en-US" dirty="0"/>
          </a:p>
          <a:p>
            <a:pPr marL="0" indent="0">
              <a:buNone/>
            </a:pPr>
            <a:r>
              <a:rPr lang="en-US" dirty="0"/>
              <a:t>If you need to reemphasize your feelings or symptoms, these phrases are especially effective with doctors that don’t seem to be listening.</a:t>
            </a:r>
          </a:p>
          <a:p>
            <a:pPr marL="0" indent="0">
              <a:buNone/>
            </a:pPr>
            <a:endParaRPr lang="en-US" dirty="0"/>
          </a:p>
        </p:txBody>
      </p:sp>
    </p:spTree>
    <p:extLst>
      <p:ext uri="{BB962C8B-B14F-4D97-AF65-F5344CB8AC3E}">
        <p14:creationId xmlns:p14="http://schemas.microsoft.com/office/powerpoint/2010/main" val="5750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59C0-0D8D-86E7-73D5-C62BE6AFE633}"/>
              </a:ext>
            </a:extLst>
          </p:cNvPr>
          <p:cNvSpPr>
            <a:spLocks noGrp="1"/>
          </p:cNvSpPr>
          <p:nvPr>
            <p:ph type="title"/>
          </p:nvPr>
        </p:nvSpPr>
        <p:spPr/>
        <p:txBody>
          <a:bodyPr/>
          <a:lstStyle/>
          <a:p>
            <a:r>
              <a:rPr lang="en-US" dirty="0"/>
              <a:t>Health insurance</a:t>
            </a:r>
          </a:p>
        </p:txBody>
      </p:sp>
      <p:sp>
        <p:nvSpPr>
          <p:cNvPr id="3" name="Content Placeholder 2">
            <a:extLst>
              <a:ext uri="{FF2B5EF4-FFF2-40B4-BE49-F238E27FC236}">
                <a16:creationId xmlns:a16="http://schemas.microsoft.com/office/drawing/2014/main" id="{F7A7BEE2-978C-74FC-4192-2868DA69F555}"/>
              </a:ext>
            </a:extLst>
          </p:cNvPr>
          <p:cNvSpPr>
            <a:spLocks noGrp="1"/>
          </p:cNvSpPr>
          <p:nvPr>
            <p:ph idx="1"/>
          </p:nvPr>
        </p:nvSpPr>
        <p:spPr>
          <a:xfrm>
            <a:off x="1451579" y="2015732"/>
            <a:ext cx="9603275" cy="4037749"/>
          </a:xfrm>
        </p:spPr>
        <p:txBody>
          <a:bodyPr>
            <a:normAutofit fontScale="85000" lnSpcReduction="10000"/>
          </a:bodyPr>
          <a:lstStyle/>
          <a:p>
            <a:r>
              <a:rPr lang="en-US" b="1" dirty="0"/>
              <a:t>What is insurance? </a:t>
            </a:r>
          </a:p>
          <a:p>
            <a:pPr lvl="1"/>
            <a:r>
              <a:rPr lang="en-US" dirty="0"/>
              <a:t>A fund that many people pay into that pays out when you need medical help.</a:t>
            </a:r>
            <a:endParaRPr lang="en-US" b="1" dirty="0"/>
          </a:p>
          <a:p>
            <a:r>
              <a:rPr lang="en-US" b="1" dirty="0"/>
              <a:t>Medicaid:</a:t>
            </a:r>
            <a:endParaRPr lang="en-US" dirty="0"/>
          </a:p>
          <a:p>
            <a:pPr marL="742950" lvl="1" indent="-285750">
              <a:buFont typeface="Arial" panose="020B0604020202020204" pitchFamily="34" charset="0"/>
              <a:buChar char="•"/>
            </a:pPr>
            <a:r>
              <a:rPr lang="en-US" dirty="0"/>
              <a:t>Government-funded health insurance.</a:t>
            </a:r>
          </a:p>
          <a:p>
            <a:pPr marL="742950" lvl="1" indent="-285750">
              <a:buFont typeface="Arial" panose="020B0604020202020204" pitchFamily="34" charset="0"/>
              <a:buChar char="•"/>
            </a:pPr>
            <a:r>
              <a:rPr lang="en-US" dirty="0"/>
              <a:t>Covers essential services like doctor visits, hospital stays, and prescriptions.</a:t>
            </a:r>
          </a:p>
          <a:p>
            <a:pPr marL="742950" lvl="1" indent="-285750">
              <a:buFont typeface="Arial" panose="020B0604020202020204" pitchFamily="34" charset="0"/>
              <a:buChar char="•"/>
            </a:pPr>
            <a:r>
              <a:rPr lang="en-US" dirty="0"/>
              <a:t>Free or low-cost, but fewer provider options.</a:t>
            </a:r>
          </a:p>
          <a:p>
            <a:pPr marL="742950" lvl="1" indent="-285750">
              <a:buFont typeface="Arial" panose="020B0604020202020204" pitchFamily="34" charset="0"/>
              <a:buChar char="•"/>
            </a:pPr>
            <a:r>
              <a:rPr lang="en-US" dirty="0"/>
              <a:t>Foster youth automatically get Medicaid!</a:t>
            </a:r>
          </a:p>
          <a:p>
            <a:pPr marL="1200150" lvl="2" indent="-285750"/>
            <a:r>
              <a:rPr lang="en-US" dirty="0"/>
              <a:t>Expires at age 26</a:t>
            </a:r>
          </a:p>
          <a:p>
            <a:pPr>
              <a:buFont typeface="Arial" panose="020B0604020202020204" pitchFamily="34" charset="0"/>
              <a:buChar char="•"/>
            </a:pPr>
            <a:r>
              <a:rPr lang="en-US" b="1" dirty="0"/>
              <a:t>Private Insurance:</a:t>
            </a:r>
            <a:endParaRPr lang="en-US" dirty="0"/>
          </a:p>
          <a:p>
            <a:pPr marL="742950" lvl="1" indent="-285750">
              <a:buFont typeface="Arial" panose="020B0604020202020204" pitchFamily="34" charset="0"/>
              <a:buChar char="•"/>
            </a:pPr>
            <a:r>
              <a:rPr lang="en-US" dirty="0"/>
              <a:t>Purchased through employers or marketplaces.</a:t>
            </a:r>
          </a:p>
          <a:p>
            <a:pPr marL="742950" lvl="1" indent="-285750">
              <a:buFont typeface="Arial" panose="020B0604020202020204" pitchFamily="34" charset="0"/>
              <a:buChar char="•"/>
            </a:pPr>
            <a:r>
              <a:rPr lang="en-US" dirty="0"/>
              <a:t>Offers more provider choices and specialized care.</a:t>
            </a:r>
          </a:p>
          <a:p>
            <a:pPr marL="742950" lvl="1" indent="-285750">
              <a:buFont typeface="Arial" panose="020B0604020202020204" pitchFamily="34" charset="0"/>
              <a:buChar char="•"/>
            </a:pPr>
            <a:r>
              <a:rPr lang="en-US" dirty="0"/>
              <a:t>Higher costs (monthly premiums, co-pays, deductibles).</a:t>
            </a:r>
          </a:p>
          <a:p>
            <a:pPr lvl="1"/>
            <a:endParaRPr lang="en-US" dirty="0"/>
          </a:p>
        </p:txBody>
      </p:sp>
    </p:spTree>
    <p:extLst>
      <p:ext uri="{BB962C8B-B14F-4D97-AF65-F5344CB8AC3E}">
        <p14:creationId xmlns:p14="http://schemas.microsoft.com/office/powerpoint/2010/main" val="14213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78B35-2F6A-1F20-CBD0-9EEDC1E5B7BF}"/>
              </a:ext>
            </a:extLst>
          </p:cNvPr>
          <p:cNvSpPr>
            <a:spLocks noGrp="1"/>
          </p:cNvSpPr>
          <p:nvPr>
            <p:ph type="title"/>
          </p:nvPr>
        </p:nvSpPr>
        <p:spPr>
          <a:xfrm>
            <a:off x="1451579" y="804519"/>
            <a:ext cx="9603275" cy="1049235"/>
          </a:xfrm>
        </p:spPr>
        <p:txBody>
          <a:bodyPr>
            <a:normAutofit/>
          </a:bodyPr>
          <a:lstStyle/>
          <a:p>
            <a:r>
              <a:rPr lang="en-US" dirty="0"/>
              <a:t>Private Insurance: Copay</a:t>
            </a:r>
          </a:p>
        </p:txBody>
      </p:sp>
      <p:cxnSp>
        <p:nvCxnSpPr>
          <p:cNvPr id="12"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EC9251B7-D1A9-CA6C-31A0-9529682E8652}"/>
              </a:ext>
            </a:extLst>
          </p:cNvPr>
          <p:cNvGraphicFramePr>
            <a:graphicFrameLocks noGrp="1"/>
          </p:cNvGraphicFramePr>
          <p:nvPr>
            <p:ph idx="1"/>
            <p:extLst>
              <p:ext uri="{D42A27DB-BD31-4B8C-83A1-F6EECF244321}">
                <p14:modId xmlns:p14="http://schemas.microsoft.com/office/powerpoint/2010/main" val="1479127257"/>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98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7B2D-EB16-6E6E-CD70-D159FAB1B03E}"/>
              </a:ext>
            </a:extLst>
          </p:cNvPr>
          <p:cNvSpPr>
            <a:spLocks noGrp="1"/>
          </p:cNvSpPr>
          <p:nvPr>
            <p:ph type="title"/>
          </p:nvPr>
        </p:nvSpPr>
        <p:spPr>
          <a:xfrm>
            <a:off x="1514856" y="548640"/>
            <a:ext cx="9162288" cy="1132258"/>
          </a:xfrm>
        </p:spPr>
        <p:txBody>
          <a:bodyPr>
            <a:normAutofit/>
          </a:bodyPr>
          <a:lstStyle/>
          <a:p>
            <a:r>
              <a:rPr lang="en-US" dirty="0"/>
              <a:t>Private Insurance: “in-network?”</a:t>
            </a:r>
          </a:p>
        </p:txBody>
      </p:sp>
      <p:graphicFrame>
        <p:nvGraphicFramePr>
          <p:cNvPr id="5" name="Content Placeholder 2">
            <a:extLst>
              <a:ext uri="{FF2B5EF4-FFF2-40B4-BE49-F238E27FC236}">
                <a16:creationId xmlns:a16="http://schemas.microsoft.com/office/drawing/2014/main" id="{54E3D362-B4C3-773B-EE99-51064D85EA14}"/>
              </a:ext>
            </a:extLst>
          </p:cNvPr>
          <p:cNvGraphicFramePr>
            <a:graphicFrameLocks noGrp="1"/>
          </p:cNvGraphicFramePr>
          <p:nvPr>
            <p:ph idx="1"/>
            <p:extLst>
              <p:ext uri="{D42A27DB-BD31-4B8C-83A1-F6EECF244321}">
                <p14:modId xmlns:p14="http://schemas.microsoft.com/office/powerpoint/2010/main" val="1667026377"/>
              </p:ext>
            </p:extLst>
          </p:nvPr>
        </p:nvGraphicFramePr>
        <p:xfrm>
          <a:off x="1514856" y="2039112"/>
          <a:ext cx="9162288" cy="406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308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 placed on top of a signature line">
            <a:extLst>
              <a:ext uri="{FF2B5EF4-FFF2-40B4-BE49-F238E27FC236}">
                <a16:creationId xmlns:a16="http://schemas.microsoft.com/office/drawing/2014/main" id="{D7531E03-033E-1E6D-9288-81812E9BCAE1}"/>
              </a:ext>
            </a:extLst>
          </p:cNvPr>
          <p:cNvPicPr>
            <a:picLocks noChangeAspect="1"/>
          </p:cNvPicPr>
          <p:nvPr/>
        </p:nvPicPr>
        <p:blipFill>
          <a:blip r:embed="rId2">
            <a:alphaModFix amt="50000"/>
          </a:blip>
          <a:srcRect r="-1" b="15728"/>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6E6E46A-EA0D-1CE5-FB88-6EA6891DAA74}"/>
              </a:ext>
            </a:extLst>
          </p:cNvPr>
          <p:cNvSpPr>
            <a:spLocks noGrp="1"/>
          </p:cNvSpPr>
          <p:nvPr>
            <p:ph type="title"/>
          </p:nvPr>
        </p:nvSpPr>
        <p:spPr>
          <a:xfrm>
            <a:off x="1130271" y="1193800"/>
            <a:ext cx="3193050" cy="4699000"/>
          </a:xfrm>
        </p:spPr>
        <p:txBody>
          <a:bodyPr anchor="ctr">
            <a:normAutofit/>
          </a:bodyPr>
          <a:lstStyle/>
          <a:p>
            <a:r>
              <a:rPr lang="en-US" dirty="0"/>
              <a:t>How do I find what’s in-network?</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2" name="Rectangle 1">
            <a:extLst>
              <a:ext uri="{FF2B5EF4-FFF2-40B4-BE49-F238E27FC236}">
                <a16:creationId xmlns:a16="http://schemas.microsoft.com/office/drawing/2014/main" id="{9DF42DF4-2981-DF69-48F0-245B56F5FD84}"/>
              </a:ext>
            </a:extLst>
          </p:cNvPr>
          <p:cNvGraphicFramePr>
            <a:graphicFrameLocks noGrp="1"/>
          </p:cNvGraphicFramePr>
          <p:nvPr>
            <p:ph idx="1"/>
          </p:nvPr>
        </p:nvGraphicFramePr>
        <p:xfrm>
          <a:off x="4976636" y="1193800"/>
          <a:ext cx="6085091"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8628298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49FD-32B4-A8B4-72EB-A85358551C60}"/>
              </a:ext>
            </a:extLst>
          </p:cNvPr>
          <p:cNvSpPr>
            <a:spLocks noGrp="1"/>
          </p:cNvSpPr>
          <p:nvPr>
            <p:ph type="title"/>
          </p:nvPr>
        </p:nvSpPr>
        <p:spPr/>
        <p:txBody>
          <a:bodyPr/>
          <a:lstStyle/>
          <a:p>
            <a:r>
              <a:rPr lang="en-US" dirty="0"/>
              <a:t>Urgent care  vs ER</a:t>
            </a:r>
          </a:p>
        </p:txBody>
      </p:sp>
      <p:sp>
        <p:nvSpPr>
          <p:cNvPr id="3" name="Content Placeholder 2">
            <a:extLst>
              <a:ext uri="{FF2B5EF4-FFF2-40B4-BE49-F238E27FC236}">
                <a16:creationId xmlns:a16="http://schemas.microsoft.com/office/drawing/2014/main" id="{B843A885-13B9-DB0C-41E5-121A431A59C0}"/>
              </a:ext>
            </a:extLst>
          </p:cNvPr>
          <p:cNvSpPr>
            <a:spLocks noGrp="1"/>
          </p:cNvSpPr>
          <p:nvPr>
            <p:ph idx="1"/>
          </p:nvPr>
        </p:nvSpPr>
        <p:spPr>
          <a:xfrm>
            <a:off x="1451579" y="2015732"/>
            <a:ext cx="9603275" cy="4373036"/>
          </a:xfrm>
        </p:spPr>
        <p:txBody>
          <a:bodyPr>
            <a:normAutofit fontScale="85000" lnSpcReduction="10000"/>
          </a:bodyPr>
          <a:lstStyle/>
          <a:p>
            <a:pPr>
              <a:buNone/>
            </a:pPr>
            <a:r>
              <a:rPr lang="en-US" b="1" dirty="0"/>
              <a:t>Urgent Care:</a:t>
            </a:r>
            <a:endParaRPr lang="en-US" dirty="0"/>
          </a:p>
          <a:p>
            <a:pPr>
              <a:buFont typeface="Arial" panose="020B0604020202020204" pitchFamily="34" charset="0"/>
              <a:buChar char="•"/>
            </a:pPr>
            <a:r>
              <a:rPr lang="en-US" dirty="0"/>
              <a:t>Handles non-life-threatening issues.</a:t>
            </a:r>
          </a:p>
          <a:p>
            <a:pPr>
              <a:buFont typeface="Arial" panose="020B0604020202020204" pitchFamily="34" charset="0"/>
              <a:buChar char="•"/>
            </a:pPr>
            <a:r>
              <a:rPr lang="en-US" dirty="0"/>
              <a:t>Examples: Minor injuries (sprains, strains), mild illnesses (cold, flu), minor infections (pink eye, UTIs).</a:t>
            </a:r>
          </a:p>
          <a:p>
            <a:pPr>
              <a:buFont typeface="Arial" panose="020B0604020202020204" pitchFamily="34" charset="0"/>
              <a:buChar char="•"/>
            </a:pPr>
            <a:r>
              <a:rPr lang="en-US" dirty="0"/>
              <a:t>Lower cost and shorter wait times.</a:t>
            </a:r>
          </a:p>
          <a:p>
            <a:pPr>
              <a:buFont typeface="Arial" panose="020B0604020202020204" pitchFamily="34" charset="0"/>
              <a:buChar char="•"/>
            </a:pPr>
            <a:r>
              <a:rPr lang="en-US" dirty="0"/>
              <a:t>Open extended hours, including weekends.</a:t>
            </a:r>
          </a:p>
          <a:p>
            <a:pPr>
              <a:buNone/>
            </a:pPr>
            <a:r>
              <a:rPr lang="en-US" b="1" dirty="0"/>
              <a:t>Emergency Room (ER):</a:t>
            </a:r>
            <a:endParaRPr lang="en-US" dirty="0"/>
          </a:p>
          <a:p>
            <a:pPr>
              <a:buFont typeface="Arial" panose="020B0604020202020204" pitchFamily="34" charset="0"/>
              <a:buChar char="•"/>
            </a:pPr>
            <a:r>
              <a:rPr lang="en-US" dirty="0"/>
              <a:t>Treats life-threatening emergencies.</a:t>
            </a:r>
          </a:p>
          <a:p>
            <a:pPr>
              <a:buFont typeface="Arial" panose="020B0604020202020204" pitchFamily="34" charset="0"/>
              <a:buChar char="•"/>
            </a:pPr>
            <a:r>
              <a:rPr lang="en-US" dirty="0"/>
              <a:t>Examples: Chest pain, stroke symptoms, severe head injuries, uncontrolled bleeding.</a:t>
            </a:r>
          </a:p>
          <a:p>
            <a:pPr>
              <a:buFont typeface="Arial" panose="020B0604020202020204" pitchFamily="34" charset="0"/>
              <a:buChar char="•"/>
            </a:pPr>
            <a:r>
              <a:rPr lang="en-US" dirty="0"/>
              <a:t>Higher cost and longer wait times.</a:t>
            </a:r>
          </a:p>
          <a:p>
            <a:pPr>
              <a:buFont typeface="Arial" panose="020B0604020202020204" pitchFamily="34" charset="0"/>
              <a:buChar char="•"/>
            </a:pPr>
            <a:r>
              <a:rPr lang="en-US" dirty="0"/>
              <a:t>Open 24/7 for critical care.</a:t>
            </a:r>
          </a:p>
        </p:txBody>
      </p:sp>
    </p:spTree>
    <p:extLst>
      <p:ext uri="{BB962C8B-B14F-4D97-AF65-F5344CB8AC3E}">
        <p14:creationId xmlns:p14="http://schemas.microsoft.com/office/powerpoint/2010/main" val="2170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8E58-5B4D-3ECF-A343-ADA742ECD447}"/>
              </a:ext>
            </a:extLst>
          </p:cNvPr>
          <p:cNvSpPr>
            <a:spLocks noGrp="1"/>
          </p:cNvSpPr>
          <p:nvPr>
            <p:ph type="title"/>
          </p:nvPr>
        </p:nvSpPr>
        <p:spPr/>
        <p:txBody>
          <a:bodyPr/>
          <a:lstStyle/>
          <a:p>
            <a:r>
              <a:rPr lang="en-US" dirty="0"/>
              <a:t>Thanks for coming!</a:t>
            </a:r>
          </a:p>
        </p:txBody>
      </p:sp>
      <p:sp>
        <p:nvSpPr>
          <p:cNvPr id="3" name="Content Placeholder 2">
            <a:extLst>
              <a:ext uri="{FF2B5EF4-FFF2-40B4-BE49-F238E27FC236}">
                <a16:creationId xmlns:a16="http://schemas.microsoft.com/office/drawing/2014/main" id="{D25FBB49-2002-9829-E7BF-8537A35CEF4B}"/>
              </a:ext>
            </a:extLst>
          </p:cNvPr>
          <p:cNvSpPr>
            <a:spLocks noGrp="1"/>
          </p:cNvSpPr>
          <p:nvPr>
            <p:ph idx="1"/>
          </p:nvPr>
        </p:nvSpPr>
        <p:spPr/>
        <p:txBody>
          <a:bodyPr/>
          <a:lstStyle/>
          <a:p>
            <a:r>
              <a:rPr lang="en-US" dirty="0"/>
              <a:t>Any questions?</a:t>
            </a:r>
          </a:p>
        </p:txBody>
      </p:sp>
    </p:spTree>
    <p:extLst>
      <p:ext uri="{BB962C8B-B14F-4D97-AF65-F5344CB8AC3E}">
        <p14:creationId xmlns:p14="http://schemas.microsoft.com/office/powerpoint/2010/main" val="265253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E1BCA-21C0-0E9F-EB7F-5787D4942D31}"/>
              </a:ext>
            </a:extLst>
          </p:cNvPr>
          <p:cNvSpPr>
            <a:spLocks noGrp="1"/>
          </p:cNvSpPr>
          <p:nvPr>
            <p:ph type="title"/>
          </p:nvPr>
        </p:nvSpPr>
        <p:spPr>
          <a:xfrm>
            <a:off x="844476" y="1600199"/>
            <a:ext cx="3539266" cy="4297680"/>
          </a:xfrm>
        </p:spPr>
        <p:txBody>
          <a:bodyPr anchor="ctr">
            <a:normAutofit/>
          </a:bodyPr>
          <a:lstStyle/>
          <a:p>
            <a:r>
              <a:rPr lang="en-US" dirty="0"/>
              <a:t>Types of Health</a:t>
            </a:r>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148839"/>
            <a:ext cx="0" cy="32004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96938D3-B50D-F9D2-C2AE-274CB49CDA0F}"/>
              </a:ext>
            </a:extLst>
          </p:cNvPr>
          <p:cNvSpPr>
            <a:spLocks noGrp="1"/>
          </p:cNvSpPr>
          <p:nvPr>
            <p:ph idx="1"/>
          </p:nvPr>
        </p:nvSpPr>
        <p:spPr>
          <a:xfrm>
            <a:off x="4924851" y="1600199"/>
            <a:ext cx="6130003" cy="4297680"/>
          </a:xfrm>
        </p:spPr>
        <p:txBody>
          <a:bodyPr anchor="ctr">
            <a:normAutofit/>
          </a:bodyPr>
          <a:lstStyle/>
          <a:p>
            <a:r>
              <a:rPr lang="en-US" sz="3200" dirty="0"/>
              <a:t>Physical health</a:t>
            </a:r>
          </a:p>
          <a:p>
            <a:r>
              <a:rPr lang="en-US" sz="3200" dirty="0"/>
              <a:t>Nutritional health</a:t>
            </a:r>
          </a:p>
          <a:p>
            <a:r>
              <a:rPr lang="en-US" sz="3200" dirty="0"/>
              <a:t>Mental health</a:t>
            </a:r>
          </a:p>
          <a:p>
            <a:r>
              <a:rPr lang="en-US" sz="3200" dirty="0"/>
              <a:t>Sexual health</a:t>
            </a:r>
          </a:p>
        </p:txBody>
      </p:sp>
    </p:spTree>
    <p:extLst>
      <p:ext uri="{BB962C8B-B14F-4D97-AF65-F5344CB8AC3E}">
        <p14:creationId xmlns:p14="http://schemas.microsoft.com/office/powerpoint/2010/main" val="13563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using iPad">
            <a:extLst>
              <a:ext uri="{FF2B5EF4-FFF2-40B4-BE49-F238E27FC236}">
                <a16:creationId xmlns:a16="http://schemas.microsoft.com/office/drawing/2014/main" id="{553C77D9-B4F0-4F39-6D55-D0FD97DD2B19}"/>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15728" r="-1"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0D650C8-21A2-9C2D-C127-619E64E0DC2E}"/>
              </a:ext>
            </a:extLst>
          </p:cNvPr>
          <p:cNvSpPr>
            <a:spLocks noGrp="1"/>
          </p:cNvSpPr>
          <p:nvPr>
            <p:ph type="title"/>
          </p:nvPr>
        </p:nvSpPr>
        <p:spPr>
          <a:xfrm>
            <a:off x="1130271" y="1193800"/>
            <a:ext cx="3193050" cy="4699000"/>
          </a:xfrm>
        </p:spPr>
        <p:txBody>
          <a:bodyPr anchor="ctr">
            <a:normAutofit/>
          </a:bodyPr>
          <a:lstStyle/>
          <a:p>
            <a:r>
              <a:rPr lang="en-US" dirty="0"/>
              <a:t>Physical Health</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C9683A-DD7C-27F5-ED1C-5A9ABC400E41}"/>
              </a:ext>
            </a:extLst>
          </p:cNvPr>
          <p:cNvSpPr>
            <a:spLocks noGrp="1"/>
          </p:cNvSpPr>
          <p:nvPr>
            <p:ph idx="1"/>
          </p:nvPr>
        </p:nvSpPr>
        <p:spPr>
          <a:xfrm>
            <a:off x="4976636" y="1193800"/>
            <a:ext cx="6085091" cy="4699000"/>
          </a:xfrm>
        </p:spPr>
        <p:txBody>
          <a:bodyPr anchor="ctr">
            <a:normAutofit/>
          </a:bodyPr>
          <a:lstStyle/>
          <a:p>
            <a:r>
              <a:rPr lang="en-US" dirty="0"/>
              <a:t>Physical ailments</a:t>
            </a:r>
          </a:p>
          <a:p>
            <a:pPr lvl="1"/>
            <a:r>
              <a:rPr lang="en-US" sz="2000" dirty="0"/>
              <a:t>Sicknesses</a:t>
            </a:r>
          </a:p>
          <a:p>
            <a:pPr lvl="2"/>
            <a:r>
              <a:rPr lang="en-US" sz="1800" dirty="0"/>
              <a:t>Chronic diseases</a:t>
            </a:r>
          </a:p>
          <a:p>
            <a:pPr lvl="2"/>
            <a:r>
              <a:rPr lang="en-US" sz="1800" dirty="0"/>
              <a:t>Infectious diseases</a:t>
            </a:r>
          </a:p>
          <a:p>
            <a:pPr lvl="1"/>
            <a:r>
              <a:rPr lang="en-US" sz="2000" dirty="0"/>
              <a:t>Acute problems</a:t>
            </a:r>
          </a:p>
          <a:p>
            <a:pPr lvl="2"/>
            <a:r>
              <a:rPr lang="en-US" sz="1800" dirty="0"/>
              <a:t>Broken bones</a:t>
            </a:r>
          </a:p>
          <a:p>
            <a:pPr lvl="2"/>
            <a:r>
              <a:rPr lang="en-US" sz="1800" dirty="0"/>
              <a:t>Torn ligaments</a:t>
            </a:r>
          </a:p>
          <a:p>
            <a:pPr lvl="2"/>
            <a:r>
              <a:rPr lang="en-US" sz="1800" dirty="0"/>
              <a:t>Cuts</a:t>
            </a:r>
          </a:p>
          <a:p>
            <a:pPr lvl="2"/>
            <a:r>
              <a:rPr lang="en-US" sz="1800" dirty="0"/>
              <a:t>Blunt trauma</a:t>
            </a:r>
          </a:p>
          <a:p>
            <a:pPr marL="0" indent="0">
              <a:buNone/>
            </a:pP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3159493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ssorted vegetables and fruits">
            <a:extLst>
              <a:ext uri="{FF2B5EF4-FFF2-40B4-BE49-F238E27FC236}">
                <a16:creationId xmlns:a16="http://schemas.microsoft.com/office/drawing/2014/main" id="{EEBB7A63-5D38-6031-8B20-B41818027887}"/>
              </a:ext>
            </a:extLst>
          </p:cNvPr>
          <p:cNvPicPr>
            <a:picLocks noChangeAspect="1"/>
          </p:cNvPicPr>
          <p:nvPr/>
        </p:nvPicPr>
        <p:blipFill>
          <a:blip r:embed="rId2">
            <a:alphaModFix amt="50000"/>
          </a:blip>
          <a:srcRect t="8609" r="-1" b="7119"/>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5008D4D-EE47-ADAF-438C-278BA387498A}"/>
              </a:ext>
            </a:extLst>
          </p:cNvPr>
          <p:cNvSpPr>
            <a:spLocks noGrp="1"/>
          </p:cNvSpPr>
          <p:nvPr>
            <p:ph type="title"/>
          </p:nvPr>
        </p:nvSpPr>
        <p:spPr>
          <a:xfrm>
            <a:off x="1130271" y="1193800"/>
            <a:ext cx="3193050" cy="4699000"/>
          </a:xfrm>
        </p:spPr>
        <p:txBody>
          <a:bodyPr anchor="ctr">
            <a:normAutofit/>
          </a:bodyPr>
          <a:lstStyle/>
          <a:p>
            <a:r>
              <a:rPr lang="en-US" dirty="0"/>
              <a:t>Nutritional Health</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F0843A-DC36-D216-A9B8-E902F9D6D1F6}"/>
              </a:ext>
            </a:extLst>
          </p:cNvPr>
          <p:cNvSpPr>
            <a:spLocks noGrp="1"/>
          </p:cNvSpPr>
          <p:nvPr>
            <p:ph idx="1"/>
          </p:nvPr>
        </p:nvSpPr>
        <p:spPr>
          <a:xfrm>
            <a:off x="4976636" y="1193800"/>
            <a:ext cx="6085091" cy="4699000"/>
          </a:xfrm>
        </p:spPr>
        <p:txBody>
          <a:bodyPr anchor="ctr">
            <a:normAutofit/>
          </a:bodyPr>
          <a:lstStyle/>
          <a:p>
            <a:r>
              <a:rPr lang="en-US" dirty="0"/>
              <a:t>Food</a:t>
            </a:r>
          </a:p>
          <a:p>
            <a:pPr lvl="1"/>
            <a:r>
              <a:rPr lang="en-US" dirty="0"/>
              <a:t>The things that go into our body</a:t>
            </a:r>
          </a:p>
          <a:p>
            <a:pPr lvl="2"/>
            <a:r>
              <a:rPr lang="en-US" dirty="0"/>
              <a:t>They affect your mood, our brain chemistry, and our long-term health </a:t>
            </a:r>
          </a:p>
          <a:p>
            <a:r>
              <a:rPr lang="en-US" dirty="0"/>
              <a:t>Genetics</a:t>
            </a:r>
          </a:p>
          <a:p>
            <a:pPr lvl="1"/>
            <a:r>
              <a:rPr lang="en-US" dirty="0"/>
              <a:t>The things that we are more vulnerable to can sometimes be predicted by genetics</a:t>
            </a:r>
          </a:p>
          <a:p>
            <a:pPr lvl="2"/>
            <a:r>
              <a:rPr lang="en-US" dirty="0"/>
              <a:t>Addictions like alcoholism have a genetic component that is very important to keep in mind!</a:t>
            </a:r>
          </a:p>
          <a:p>
            <a:endParaRPr lang="en-US"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3914390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alyzing medical x-ray results">
            <a:extLst>
              <a:ext uri="{FF2B5EF4-FFF2-40B4-BE49-F238E27FC236}">
                <a16:creationId xmlns:a16="http://schemas.microsoft.com/office/drawing/2014/main" id="{3AB2F284-8698-0969-D2BF-1297705EE399}"/>
              </a:ext>
            </a:extLst>
          </p:cNvPr>
          <p:cNvPicPr>
            <a:picLocks noChangeAspect="1"/>
          </p:cNvPicPr>
          <p:nvPr/>
        </p:nvPicPr>
        <p:blipFill>
          <a:blip r:embed="rId2">
            <a:alphaModFix amt="50000"/>
          </a:blip>
          <a:srcRect t="15728" r="-1" b="-1"/>
          <a:stretch/>
        </p:blipFill>
        <p:spPr>
          <a:xfrm>
            <a:off x="305" y="10"/>
            <a:ext cx="12191695"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AF366FD-7972-8306-1426-F3DCE1CF7089}"/>
              </a:ext>
            </a:extLst>
          </p:cNvPr>
          <p:cNvSpPr>
            <a:spLocks noGrp="1"/>
          </p:cNvSpPr>
          <p:nvPr>
            <p:ph type="title"/>
          </p:nvPr>
        </p:nvSpPr>
        <p:spPr>
          <a:xfrm>
            <a:off x="1130271" y="1193800"/>
            <a:ext cx="3193050" cy="4699000"/>
          </a:xfrm>
        </p:spPr>
        <p:txBody>
          <a:bodyPr anchor="ctr">
            <a:normAutofit/>
          </a:bodyPr>
          <a:lstStyle/>
          <a:p>
            <a:r>
              <a:rPr lang="en-US" dirty="0"/>
              <a:t>Mental Health</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614707-56EB-536C-CD42-AB96B27B2C92}"/>
              </a:ext>
            </a:extLst>
          </p:cNvPr>
          <p:cNvSpPr>
            <a:spLocks noGrp="1"/>
          </p:cNvSpPr>
          <p:nvPr>
            <p:ph idx="1"/>
          </p:nvPr>
        </p:nvSpPr>
        <p:spPr>
          <a:xfrm>
            <a:off x="4976636" y="1193800"/>
            <a:ext cx="6085091" cy="4699000"/>
          </a:xfrm>
        </p:spPr>
        <p:txBody>
          <a:bodyPr anchor="ctr">
            <a:normAutofit/>
          </a:bodyPr>
          <a:lstStyle/>
          <a:p>
            <a:r>
              <a:rPr lang="en-US" dirty="0"/>
              <a:t>Psychiatric help</a:t>
            </a:r>
          </a:p>
          <a:p>
            <a:pPr lvl="1"/>
            <a:r>
              <a:rPr lang="en-US" dirty="0"/>
              <a:t>Everyone struggles with mental health. Often, a doctor will prescribe a medication to help soften the effects of depression, anxiety, or other illnesses. </a:t>
            </a:r>
          </a:p>
          <a:p>
            <a:r>
              <a:rPr lang="en-US" dirty="0"/>
              <a:t>Therapy</a:t>
            </a:r>
          </a:p>
          <a:p>
            <a:pPr lvl="1"/>
            <a:r>
              <a:rPr lang="en-US" dirty="0"/>
              <a:t>Regularly speaking to a therapist is proven to help many people feel better in their daily lives.</a:t>
            </a:r>
          </a:p>
          <a:p>
            <a:pPr lvl="1"/>
            <a:r>
              <a:rPr lang="en-US" dirty="0"/>
              <a:t>Almost everyone can benefit from therapy! Even if you don’t think you need it, therapy is almost always a good idea to process the things in your life.</a:t>
            </a:r>
          </a:p>
          <a:p>
            <a:pPr lvl="1"/>
            <a:endParaRPr lang="en-US"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9086159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1E18-0CC5-21A6-581A-FD7BA1724EB9}"/>
              </a:ext>
            </a:extLst>
          </p:cNvPr>
          <p:cNvSpPr>
            <a:spLocks noGrp="1"/>
          </p:cNvSpPr>
          <p:nvPr>
            <p:ph type="title"/>
          </p:nvPr>
        </p:nvSpPr>
        <p:spPr>
          <a:xfrm>
            <a:off x="1451579" y="804519"/>
            <a:ext cx="9603275" cy="1049235"/>
          </a:xfrm>
        </p:spPr>
        <p:txBody>
          <a:bodyPr>
            <a:normAutofit/>
          </a:bodyPr>
          <a:lstStyle/>
          <a:p>
            <a:r>
              <a:rPr lang="en-US" dirty="0"/>
              <a:t>Sexual health</a:t>
            </a:r>
          </a:p>
        </p:txBody>
      </p:sp>
      <p:graphicFrame>
        <p:nvGraphicFramePr>
          <p:cNvPr id="5" name="Content Placeholder 2">
            <a:extLst>
              <a:ext uri="{FF2B5EF4-FFF2-40B4-BE49-F238E27FC236}">
                <a16:creationId xmlns:a16="http://schemas.microsoft.com/office/drawing/2014/main" id="{E83B4EEA-8ED2-DD1A-C23F-10ED36D55221}"/>
              </a:ext>
            </a:extLst>
          </p:cNvPr>
          <p:cNvGraphicFramePr>
            <a:graphicFrameLocks noGrp="1"/>
          </p:cNvGraphicFramePr>
          <p:nvPr>
            <p:ph idx="1"/>
            <p:extLst>
              <p:ext uri="{D42A27DB-BD31-4B8C-83A1-F6EECF244321}">
                <p14:modId xmlns:p14="http://schemas.microsoft.com/office/powerpoint/2010/main" val="3904884784"/>
              </p:ext>
            </p:extLst>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30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B64C-52FE-1EBF-565E-BDC439108B9D}"/>
              </a:ext>
            </a:extLst>
          </p:cNvPr>
          <p:cNvSpPr>
            <a:spLocks noGrp="1"/>
          </p:cNvSpPr>
          <p:nvPr>
            <p:ph type="title"/>
          </p:nvPr>
        </p:nvSpPr>
        <p:spPr>
          <a:xfrm>
            <a:off x="1020462" y="93317"/>
            <a:ext cx="9603275" cy="1049235"/>
          </a:xfrm>
        </p:spPr>
        <p:txBody>
          <a:bodyPr/>
          <a:lstStyle/>
          <a:p>
            <a:r>
              <a:rPr lang="en-US" dirty="0"/>
              <a:t>consent</a:t>
            </a:r>
          </a:p>
        </p:txBody>
      </p:sp>
      <p:pic>
        <p:nvPicPr>
          <p:cNvPr id="4" name="Online Media 3" title="Tea Consent (Clean)">
            <a:hlinkClick r:id="" action="ppaction://media"/>
            <a:extLst>
              <a:ext uri="{FF2B5EF4-FFF2-40B4-BE49-F238E27FC236}">
                <a16:creationId xmlns:a16="http://schemas.microsoft.com/office/drawing/2014/main" id="{2FC0E892-9E49-88B9-0D00-91EA4771EDFE}"/>
              </a:ext>
            </a:extLst>
          </p:cNvPr>
          <p:cNvPicPr>
            <a:picLocks noGrp="1" noRot="1" noChangeAspect="1"/>
          </p:cNvPicPr>
          <p:nvPr>
            <p:ph idx="1"/>
            <a:videoFile r:link="rId1"/>
          </p:nvPr>
        </p:nvPicPr>
        <p:blipFill>
          <a:blip r:embed="rId3"/>
          <a:stretch>
            <a:fillRect/>
          </a:stretch>
        </p:blipFill>
        <p:spPr>
          <a:xfrm>
            <a:off x="1127246" y="617935"/>
            <a:ext cx="11074693" cy="6252354"/>
          </a:xfrm>
          <a:prstGeom prst="rect">
            <a:avLst/>
          </a:prstGeom>
        </p:spPr>
      </p:pic>
    </p:spTree>
    <p:extLst>
      <p:ext uri="{BB962C8B-B14F-4D97-AF65-F5344CB8AC3E}">
        <p14:creationId xmlns:p14="http://schemas.microsoft.com/office/powerpoint/2010/main" val="4861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Rectangle 1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9191924-BEFE-D69C-ADD4-C5A800C3E7D9}"/>
              </a:ext>
            </a:extLst>
          </p:cNvPr>
          <p:cNvSpPr/>
          <p:nvPr/>
        </p:nvSpPr>
        <p:spPr>
          <a:xfrm>
            <a:off x="-198016" y="-80010"/>
            <a:ext cx="12771120" cy="694944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Content Placeholder 4" descr="A person in a black robe&#10;&#10;AI-generated content may be incorrect.">
            <a:extLst>
              <a:ext uri="{FF2B5EF4-FFF2-40B4-BE49-F238E27FC236}">
                <a16:creationId xmlns:a16="http://schemas.microsoft.com/office/drawing/2014/main" id="{DF76900F-6E45-F1A3-34D3-B4D0BAAA47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73344" y="1212116"/>
            <a:ext cx="4960442" cy="4365188"/>
          </a:xfrm>
          <a:prstGeom prst="rect">
            <a:avLst/>
          </a:prstGeom>
        </p:spPr>
      </p:pic>
      <p:sp>
        <p:nvSpPr>
          <p:cNvPr id="9" name="TextBox 8">
            <a:extLst>
              <a:ext uri="{FF2B5EF4-FFF2-40B4-BE49-F238E27FC236}">
                <a16:creationId xmlns:a16="http://schemas.microsoft.com/office/drawing/2014/main" id="{B2F27F2F-1A5A-D9FA-7D61-00E7A915F46F}"/>
              </a:ext>
            </a:extLst>
          </p:cNvPr>
          <p:cNvSpPr txBox="1"/>
          <p:nvPr/>
        </p:nvSpPr>
        <p:spPr>
          <a:xfrm>
            <a:off x="651216" y="951398"/>
            <a:ext cx="6002866" cy="2800767"/>
          </a:xfrm>
          <a:prstGeom prst="rect">
            <a:avLst/>
          </a:prstGeom>
          <a:noFill/>
        </p:spPr>
        <p:txBody>
          <a:bodyPr wrap="square" rtlCol="0">
            <a:spAutoFit/>
          </a:bodyPr>
          <a:lstStyle/>
          <a:p>
            <a:r>
              <a:rPr lang="en-US" sz="4400" dirty="0"/>
              <a:t>Once consent is established, the first rule of sexual health…</a:t>
            </a:r>
            <a:br>
              <a:rPr lang="en-US" sz="4400" dirty="0"/>
            </a:br>
            <a:endParaRPr lang="en-US" sz="4400" dirty="0"/>
          </a:p>
        </p:txBody>
      </p:sp>
      <p:sp>
        <p:nvSpPr>
          <p:cNvPr id="10" name="TextBox 9">
            <a:extLst>
              <a:ext uri="{FF2B5EF4-FFF2-40B4-BE49-F238E27FC236}">
                <a16:creationId xmlns:a16="http://schemas.microsoft.com/office/drawing/2014/main" id="{6D6B0D58-2783-F8E9-0470-C27FBEBA5391}"/>
              </a:ext>
            </a:extLst>
          </p:cNvPr>
          <p:cNvSpPr txBox="1"/>
          <p:nvPr/>
        </p:nvSpPr>
        <p:spPr>
          <a:xfrm>
            <a:off x="651216" y="3453646"/>
            <a:ext cx="6002866" cy="2123658"/>
          </a:xfrm>
          <a:prstGeom prst="rect">
            <a:avLst/>
          </a:prstGeom>
          <a:noFill/>
        </p:spPr>
        <p:txBody>
          <a:bodyPr wrap="square" rtlCol="0">
            <a:spAutoFit/>
          </a:bodyPr>
          <a:lstStyle/>
          <a:p>
            <a:r>
              <a:rPr lang="en-US" sz="4400" dirty="0"/>
              <a:t>If you have straight sex, you might get your self/partner pregnant!</a:t>
            </a:r>
          </a:p>
        </p:txBody>
      </p:sp>
    </p:spTree>
    <p:extLst>
      <p:ext uri="{BB962C8B-B14F-4D97-AF65-F5344CB8AC3E}">
        <p14:creationId xmlns:p14="http://schemas.microsoft.com/office/powerpoint/2010/main" val="4974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1688</TotalTime>
  <Words>1725</Words>
  <Application>Microsoft Office PowerPoint</Application>
  <PresentationFormat>Widescreen</PresentationFormat>
  <Paragraphs>191</Paragraphs>
  <Slides>26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Aptos</vt:lpstr>
      <vt:lpstr>Arial</vt:lpstr>
      <vt:lpstr>Gill Sans MT</vt:lpstr>
      <vt:lpstr>MV Boli</vt:lpstr>
      <vt:lpstr>Gallery</vt:lpstr>
      <vt:lpstr>Health and the Medical System</vt:lpstr>
      <vt:lpstr>The adult in the room</vt:lpstr>
      <vt:lpstr>Types of Health</vt:lpstr>
      <vt:lpstr>Physical Health</vt:lpstr>
      <vt:lpstr>Nutritional Health</vt:lpstr>
      <vt:lpstr>Mental Health</vt:lpstr>
      <vt:lpstr>Sexual health</vt:lpstr>
      <vt:lpstr>consent</vt:lpstr>
      <vt:lpstr>PowerPoint Presentation</vt:lpstr>
      <vt:lpstr>“It can’t happen to me” Mentality</vt:lpstr>
      <vt:lpstr>Ways to prevent pregnancy</vt:lpstr>
      <vt:lpstr>Cost of childcare</vt:lpstr>
      <vt:lpstr>What is an STD?</vt:lpstr>
      <vt:lpstr>Most common STDs in the United States</vt:lpstr>
      <vt:lpstr>STDs continued</vt:lpstr>
      <vt:lpstr>Sexual health Stats</vt:lpstr>
      <vt:lpstr>Sexual health checkup</vt:lpstr>
      <vt:lpstr>Talking to a doctor</vt:lpstr>
      <vt:lpstr>Should I lie to my doctor?</vt:lpstr>
      <vt:lpstr>What if I don’t feel heard by my doctor?</vt:lpstr>
      <vt:lpstr>Health insurance</vt:lpstr>
      <vt:lpstr>Private Insurance: Copay</vt:lpstr>
      <vt:lpstr>Private Insurance: “in-network?”</vt:lpstr>
      <vt:lpstr>How do I find what’s in-network?</vt:lpstr>
      <vt:lpstr>Urgent care  vs ER</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Samuel Chaverin</dc:creator>
  <cp:lastModifiedBy>Samuel Chaverin</cp:lastModifiedBy>
  <cp:revision>16</cp:revision>
  <dcterms:created xsi:type="dcterms:W3CDTF">2025-04-03T19:15:39Z</dcterms:created>
  <dcterms:modified xsi:type="dcterms:W3CDTF">2025-04-15T23:20:11Z</dcterms:modified>
</cp:coreProperties>
</file>