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64" r:id="rId5"/>
    <p:sldId id="263" r:id="rId6"/>
    <p:sldId id="262" r:id="rId7"/>
    <p:sldId id="265" r:id="rId8"/>
    <p:sldId id="260" r:id="rId9"/>
    <p:sldId id="266" r:id="rId10"/>
    <p:sldId id="267" r:id="rId11"/>
    <p:sldId id="268" r:id="rId12"/>
    <p:sldId id="269" r:id="rId13"/>
    <p:sldId id="270" r:id="rId14"/>
    <p:sldId id="271" r:id="rId15"/>
    <p:sldId id="272" r:id="rId16"/>
    <p:sldId id="259" r:id="rId17"/>
    <p:sldId id="273"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64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946" y="3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3C2681-8C27-4F30-A2DD-AC8E80883F50}"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70E34BAE-3EA9-42E0-A904-57AC5A3F3343}">
      <dgm:prSet/>
      <dgm:spPr/>
      <dgm:t>
        <a:bodyPr/>
        <a:lstStyle/>
        <a:p>
          <a:r>
            <a:rPr lang="en-US" dirty="0"/>
            <a:t>Debit account is overdrawn (more money is pulled from the account than the account has in it)</a:t>
          </a:r>
        </a:p>
      </dgm:t>
    </dgm:pt>
    <dgm:pt modelId="{E3B4AF1F-43B2-4E86-B178-40AB2BFF1348}" type="parTrans" cxnId="{54938377-B048-4374-B494-640F2FFEDA19}">
      <dgm:prSet/>
      <dgm:spPr/>
      <dgm:t>
        <a:bodyPr/>
        <a:lstStyle/>
        <a:p>
          <a:endParaRPr lang="en-US"/>
        </a:p>
      </dgm:t>
    </dgm:pt>
    <dgm:pt modelId="{1497FD65-8729-4BAC-A65A-CEA4C722DE7C}" type="sibTrans" cxnId="{54938377-B048-4374-B494-640F2FFEDA19}">
      <dgm:prSet/>
      <dgm:spPr/>
      <dgm:t>
        <a:bodyPr/>
        <a:lstStyle/>
        <a:p>
          <a:endParaRPr lang="en-US" dirty="0"/>
        </a:p>
      </dgm:t>
    </dgm:pt>
    <dgm:pt modelId="{A359E07B-F0B1-428B-B3B6-12B72400E97E}">
      <dgm:prSet/>
      <dgm:spPr/>
      <dgm:t>
        <a:bodyPr/>
        <a:lstStyle/>
        <a:p>
          <a:r>
            <a:rPr lang="en-US" dirty="0"/>
            <a:t>Bank covers the funds by letting the payment go through. The account goes into the negative and a fee is added on (usually about 35$).</a:t>
          </a:r>
        </a:p>
      </dgm:t>
    </dgm:pt>
    <dgm:pt modelId="{BC7A66B3-8ECA-432F-8B1C-35509A464A41}" type="parTrans" cxnId="{C3681A38-D3A1-4A86-8535-ECAE14EA137B}">
      <dgm:prSet/>
      <dgm:spPr/>
      <dgm:t>
        <a:bodyPr/>
        <a:lstStyle/>
        <a:p>
          <a:endParaRPr lang="en-US"/>
        </a:p>
      </dgm:t>
    </dgm:pt>
    <dgm:pt modelId="{D751C6F8-B9A7-49D1-B3FE-6A5F41E45049}" type="sibTrans" cxnId="{C3681A38-D3A1-4A86-8535-ECAE14EA137B}">
      <dgm:prSet/>
      <dgm:spPr/>
      <dgm:t>
        <a:bodyPr/>
        <a:lstStyle/>
        <a:p>
          <a:endParaRPr lang="en-US" dirty="0"/>
        </a:p>
      </dgm:t>
    </dgm:pt>
    <dgm:pt modelId="{C6DEFA50-D876-4CCF-A206-BBDAC16B7D58}">
      <dgm:prSet/>
      <dgm:spPr/>
      <dgm:t>
        <a:bodyPr/>
        <a:lstStyle/>
        <a:p>
          <a:r>
            <a:rPr lang="en-US" dirty="0"/>
            <a:t>Account owner pays back the bank by adding money to the account again. They still have to pay the fee!</a:t>
          </a:r>
        </a:p>
      </dgm:t>
    </dgm:pt>
    <dgm:pt modelId="{5F5C63C7-8DE2-4BDE-84B6-31A7D02AF53D}" type="parTrans" cxnId="{BCF769D0-E17B-462D-B4DF-5BB345EA36A1}">
      <dgm:prSet/>
      <dgm:spPr/>
      <dgm:t>
        <a:bodyPr/>
        <a:lstStyle/>
        <a:p>
          <a:endParaRPr lang="en-US"/>
        </a:p>
      </dgm:t>
    </dgm:pt>
    <dgm:pt modelId="{31039B1D-F1F5-4C95-A348-249E9A2E0F6A}" type="sibTrans" cxnId="{BCF769D0-E17B-462D-B4DF-5BB345EA36A1}">
      <dgm:prSet/>
      <dgm:spPr/>
      <dgm:t>
        <a:bodyPr/>
        <a:lstStyle/>
        <a:p>
          <a:endParaRPr lang="en-US"/>
        </a:p>
      </dgm:t>
    </dgm:pt>
    <dgm:pt modelId="{E7E11052-9C61-41BA-B69D-D96CB2B28F36}" type="pres">
      <dgm:prSet presAssocID="{4B3C2681-8C27-4F30-A2DD-AC8E80883F50}" presName="outerComposite" presStyleCnt="0">
        <dgm:presLayoutVars>
          <dgm:chMax val="5"/>
          <dgm:dir/>
          <dgm:resizeHandles val="exact"/>
        </dgm:presLayoutVars>
      </dgm:prSet>
      <dgm:spPr/>
    </dgm:pt>
    <dgm:pt modelId="{EF5A7C21-02D7-4F12-973F-EEBE5B291D88}" type="pres">
      <dgm:prSet presAssocID="{4B3C2681-8C27-4F30-A2DD-AC8E80883F50}" presName="dummyMaxCanvas" presStyleCnt="0">
        <dgm:presLayoutVars/>
      </dgm:prSet>
      <dgm:spPr/>
    </dgm:pt>
    <dgm:pt modelId="{3AA486B5-F613-4F56-9F4C-85B7C54A386E}" type="pres">
      <dgm:prSet presAssocID="{4B3C2681-8C27-4F30-A2DD-AC8E80883F50}" presName="ThreeNodes_1" presStyleLbl="node1" presStyleIdx="0" presStyleCnt="3">
        <dgm:presLayoutVars>
          <dgm:bulletEnabled val="1"/>
        </dgm:presLayoutVars>
      </dgm:prSet>
      <dgm:spPr/>
    </dgm:pt>
    <dgm:pt modelId="{C4FCE34D-469E-4FBD-AF7A-EC32C0722431}" type="pres">
      <dgm:prSet presAssocID="{4B3C2681-8C27-4F30-A2DD-AC8E80883F50}" presName="ThreeNodes_2" presStyleLbl="node1" presStyleIdx="1" presStyleCnt="3">
        <dgm:presLayoutVars>
          <dgm:bulletEnabled val="1"/>
        </dgm:presLayoutVars>
      </dgm:prSet>
      <dgm:spPr/>
    </dgm:pt>
    <dgm:pt modelId="{BE89ABE6-38C2-4D43-8501-39D7274E553F}" type="pres">
      <dgm:prSet presAssocID="{4B3C2681-8C27-4F30-A2DD-AC8E80883F50}" presName="ThreeNodes_3" presStyleLbl="node1" presStyleIdx="2" presStyleCnt="3">
        <dgm:presLayoutVars>
          <dgm:bulletEnabled val="1"/>
        </dgm:presLayoutVars>
      </dgm:prSet>
      <dgm:spPr/>
    </dgm:pt>
    <dgm:pt modelId="{8D426833-8891-40FE-8B29-04CCE79A6036}" type="pres">
      <dgm:prSet presAssocID="{4B3C2681-8C27-4F30-A2DD-AC8E80883F50}" presName="ThreeConn_1-2" presStyleLbl="fgAccFollowNode1" presStyleIdx="0" presStyleCnt="2">
        <dgm:presLayoutVars>
          <dgm:bulletEnabled val="1"/>
        </dgm:presLayoutVars>
      </dgm:prSet>
      <dgm:spPr/>
    </dgm:pt>
    <dgm:pt modelId="{09F2EF3D-27D0-4A98-8093-084C5F1EAFE5}" type="pres">
      <dgm:prSet presAssocID="{4B3C2681-8C27-4F30-A2DD-AC8E80883F50}" presName="ThreeConn_2-3" presStyleLbl="fgAccFollowNode1" presStyleIdx="1" presStyleCnt="2">
        <dgm:presLayoutVars>
          <dgm:bulletEnabled val="1"/>
        </dgm:presLayoutVars>
      </dgm:prSet>
      <dgm:spPr/>
    </dgm:pt>
    <dgm:pt modelId="{51B90ECF-5B03-4DF6-B12E-DF0D0AC6D7CA}" type="pres">
      <dgm:prSet presAssocID="{4B3C2681-8C27-4F30-A2DD-AC8E80883F50}" presName="ThreeNodes_1_text" presStyleLbl="node1" presStyleIdx="2" presStyleCnt="3">
        <dgm:presLayoutVars>
          <dgm:bulletEnabled val="1"/>
        </dgm:presLayoutVars>
      </dgm:prSet>
      <dgm:spPr/>
    </dgm:pt>
    <dgm:pt modelId="{3E5B05EC-F4E6-4385-8ABC-02A71C5D6578}" type="pres">
      <dgm:prSet presAssocID="{4B3C2681-8C27-4F30-A2DD-AC8E80883F50}" presName="ThreeNodes_2_text" presStyleLbl="node1" presStyleIdx="2" presStyleCnt="3">
        <dgm:presLayoutVars>
          <dgm:bulletEnabled val="1"/>
        </dgm:presLayoutVars>
      </dgm:prSet>
      <dgm:spPr/>
    </dgm:pt>
    <dgm:pt modelId="{991D7E8E-2268-476B-A37F-039F0E2AE7FA}" type="pres">
      <dgm:prSet presAssocID="{4B3C2681-8C27-4F30-A2DD-AC8E80883F50}" presName="ThreeNodes_3_text" presStyleLbl="node1" presStyleIdx="2" presStyleCnt="3">
        <dgm:presLayoutVars>
          <dgm:bulletEnabled val="1"/>
        </dgm:presLayoutVars>
      </dgm:prSet>
      <dgm:spPr/>
    </dgm:pt>
  </dgm:ptLst>
  <dgm:cxnLst>
    <dgm:cxn modelId="{6BF22214-471D-4229-9505-2E8446AACAD0}" type="presOf" srcId="{A359E07B-F0B1-428B-B3B6-12B72400E97E}" destId="{3E5B05EC-F4E6-4385-8ABC-02A71C5D6578}" srcOrd="1" destOrd="0" presId="urn:microsoft.com/office/officeart/2005/8/layout/vProcess5"/>
    <dgm:cxn modelId="{3DA6491E-D3FA-43E7-BCC5-76A51A14FF27}" type="presOf" srcId="{D751C6F8-B9A7-49D1-B3FE-6A5F41E45049}" destId="{09F2EF3D-27D0-4A98-8093-084C5F1EAFE5}" srcOrd="0" destOrd="0" presId="urn:microsoft.com/office/officeart/2005/8/layout/vProcess5"/>
    <dgm:cxn modelId="{69B3B733-1481-4910-9745-B957832521CC}" type="presOf" srcId="{70E34BAE-3EA9-42E0-A904-57AC5A3F3343}" destId="{3AA486B5-F613-4F56-9F4C-85B7C54A386E}" srcOrd="0" destOrd="0" presId="urn:microsoft.com/office/officeart/2005/8/layout/vProcess5"/>
    <dgm:cxn modelId="{C3681A38-D3A1-4A86-8535-ECAE14EA137B}" srcId="{4B3C2681-8C27-4F30-A2DD-AC8E80883F50}" destId="{A359E07B-F0B1-428B-B3B6-12B72400E97E}" srcOrd="1" destOrd="0" parTransId="{BC7A66B3-8ECA-432F-8B1C-35509A464A41}" sibTransId="{D751C6F8-B9A7-49D1-B3FE-6A5F41E45049}"/>
    <dgm:cxn modelId="{54938377-B048-4374-B494-640F2FFEDA19}" srcId="{4B3C2681-8C27-4F30-A2DD-AC8E80883F50}" destId="{70E34BAE-3EA9-42E0-A904-57AC5A3F3343}" srcOrd="0" destOrd="0" parTransId="{E3B4AF1F-43B2-4E86-B178-40AB2BFF1348}" sibTransId="{1497FD65-8729-4BAC-A65A-CEA4C722DE7C}"/>
    <dgm:cxn modelId="{5F7102AA-835E-43DE-BCE3-E747F26FD0D1}" type="presOf" srcId="{A359E07B-F0B1-428B-B3B6-12B72400E97E}" destId="{C4FCE34D-469E-4FBD-AF7A-EC32C0722431}" srcOrd="0" destOrd="0" presId="urn:microsoft.com/office/officeart/2005/8/layout/vProcess5"/>
    <dgm:cxn modelId="{50F668CE-F9F3-4956-B56E-52F2ED3E0257}" type="presOf" srcId="{1497FD65-8729-4BAC-A65A-CEA4C722DE7C}" destId="{8D426833-8891-40FE-8B29-04CCE79A6036}" srcOrd="0" destOrd="0" presId="urn:microsoft.com/office/officeart/2005/8/layout/vProcess5"/>
    <dgm:cxn modelId="{BCF769D0-E17B-462D-B4DF-5BB345EA36A1}" srcId="{4B3C2681-8C27-4F30-A2DD-AC8E80883F50}" destId="{C6DEFA50-D876-4CCF-A206-BBDAC16B7D58}" srcOrd="2" destOrd="0" parTransId="{5F5C63C7-8DE2-4BDE-84B6-31A7D02AF53D}" sibTransId="{31039B1D-F1F5-4C95-A348-249E9A2E0F6A}"/>
    <dgm:cxn modelId="{E7BCFADD-DCA4-405B-9981-031E9BFF6ADC}" type="presOf" srcId="{70E34BAE-3EA9-42E0-A904-57AC5A3F3343}" destId="{51B90ECF-5B03-4DF6-B12E-DF0D0AC6D7CA}" srcOrd="1" destOrd="0" presId="urn:microsoft.com/office/officeart/2005/8/layout/vProcess5"/>
    <dgm:cxn modelId="{B28622E3-BA71-4A98-B414-9284687927D2}" type="presOf" srcId="{C6DEFA50-D876-4CCF-A206-BBDAC16B7D58}" destId="{991D7E8E-2268-476B-A37F-039F0E2AE7FA}" srcOrd="1" destOrd="0" presId="urn:microsoft.com/office/officeart/2005/8/layout/vProcess5"/>
    <dgm:cxn modelId="{5536DFED-2F26-4EC4-9EBA-8D60CD5F9C6E}" type="presOf" srcId="{C6DEFA50-D876-4CCF-A206-BBDAC16B7D58}" destId="{BE89ABE6-38C2-4D43-8501-39D7274E553F}" srcOrd="0" destOrd="0" presId="urn:microsoft.com/office/officeart/2005/8/layout/vProcess5"/>
    <dgm:cxn modelId="{7D0037EF-DC71-4745-87A5-153F57BDD478}" type="presOf" srcId="{4B3C2681-8C27-4F30-A2DD-AC8E80883F50}" destId="{E7E11052-9C61-41BA-B69D-D96CB2B28F36}" srcOrd="0" destOrd="0" presId="urn:microsoft.com/office/officeart/2005/8/layout/vProcess5"/>
    <dgm:cxn modelId="{54030D29-26F5-4315-B155-195725A54DB6}" type="presParOf" srcId="{E7E11052-9C61-41BA-B69D-D96CB2B28F36}" destId="{EF5A7C21-02D7-4F12-973F-EEBE5B291D88}" srcOrd="0" destOrd="0" presId="urn:microsoft.com/office/officeart/2005/8/layout/vProcess5"/>
    <dgm:cxn modelId="{87062436-25BE-4227-AE42-8682B9388C97}" type="presParOf" srcId="{E7E11052-9C61-41BA-B69D-D96CB2B28F36}" destId="{3AA486B5-F613-4F56-9F4C-85B7C54A386E}" srcOrd="1" destOrd="0" presId="urn:microsoft.com/office/officeart/2005/8/layout/vProcess5"/>
    <dgm:cxn modelId="{8C56FEFE-826C-4029-A207-0F89B29AABFA}" type="presParOf" srcId="{E7E11052-9C61-41BA-B69D-D96CB2B28F36}" destId="{C4FCE34D-469E-4FBD-AF7A-EC32C0722431}" srcOrd="2" destOrd="0" presId="urn:microsoft.com/office/officeart/2005/8/layout/vProcess5"/>
    <dgm:cxn modelId="{6D92B659-EF2F-46CB-809B-6B9FB0458EC7}" type="presParOf" srcId="{E7E11052-9C61-41BA-B69D-D96CB2B28F36}" destId="{BE89ABE6-38C2-4D43-8501-39D7274E553F}" srcOrd="3" destOrd="0" presId="urn:microsoft.com/office/officeart/2005/8/layout/vProcess5"/>
    <dgm:cxn modelId="{5977ADA9-09D1-4859-8333-AEF5B0809ED7}" type="presParOf" srcId="{E7E11052-9C61-41BA-B69D-D96CB2B28F36}" destId="{8D426833-8891-40FE-8B29-04CCE79A6036}" srcOrd="4" destOrd="0" presId="urn:microsoft.com/office/officeart/2005/8/layout/vProcess5"/>
    <dgm:cxn modelId="{3B92050A-3664-4ACD-A330-D0440D4F940E}" type="presParOf" srcId="{E7E11052-9C61-41BA-B69D-D96CB2B28F36}" destId="{09F2EF3D-27D0-4A98-8093-084C5F1EAFE5}" srcOrd="5" destOrd="0" presId="urn:microsoft.com/office/officeart/2005/8/layout/vProcess5"/>
    <dgm:cxn modelId="{E7B8BD5A-B9EE-4FFC-B047-7E8B6DF391EA}" type="presParOf" srcId="{E7E11052-9C61-41BA-B69D-D96CB2B28F36}" destId="{51B90ECF-5B03-4DF6-B12E-DF0D0AC6D7CA}" srcOrd="6" destOrd="0" presId="urn:microsoft.com/office/officeart/2005/8/layout/vProcess5"/>
    <dgm:cxn modelId="{2173AA91-2B7D-4950-B3F3-D54D3216F633}" type="presParOf" srcId="{E7E11052-9C61-41BA-B69D-D96CB2B28F36}" destId="{3E5B05EC-F4E6-4385-8ABC-02A71C5D6578}" srcOrd="7" destOrd="0" presId="urn:microsoft.com/office/officeart/2005/8/layout/vProcess5"/>
    <dgm:cxn modelId="{2893133B-25D5-4D1B-9BA3-C75FA4E08899}" type="presParOf" srcId="{E7E11052-9C61-41BA-B69D-D96CB2B28F36}" destId="{991D7E8E-2268-476B-A37F-039F0E2AE7FA}"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3FDF3C-34CA-4A3D-97EA-EE5D12C65931}"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2507E10-66F3-4EAC-82BF-C99AD75CE514}">
      <dgm:prSet/>
      <dgm:spPr/>
      <dgm:t>
        <a:bodyPr/>
        <a:lstStyle/>
        <a:p>
          <a:pPr>
            <a:lnSpc>
              <a:spcPct val="100000"/>
            </a:lnSpc>
            <a:defRPr b="1"/>
          </a:pPr>
          <a:r>
            <a:rPr lang="en-US" dirty="0"/>
            <a:t>Checking accounts</a:t>
          </a:r>
        </a:p>
      </dgm:t>
    </dgm:pt>
    <dgm:pt modelId="{A6147DA8-265C-4140-91EA-F77072C1A537}" type="parTrans" cxnId="{A5436232-11D7-4810-9731-A9F355456DA4}">
      <dgm:prSet/>
      <dgm:spPr/>
      <dgm:t>
        <a:bodyPr/>
        <a:lstStyle/>
        <a:p>
          <a:endParaRPr lang="en-US"/>
        </a:p>
      </dgm:t>
    </dgm:pt>
    <dgm:pt modelId="{55080776-C76A-4DCB-B7E2-90D071902A8B}" type="sibTrans" cxnId="{A5436232-11D7-4810-9731-A9F355456DA4}">
      <dgm:prSet/>
      <dgm:spPr/>
      <dgm:t>
        <a:bodyPr/>
        <a:lstStyle/>
        <a:p>
          <a:endParaRPr lang="en-US"/>
        </a:p>
      </dgm:t>
    </dgm:pt>
    <dgm:pt modelId="{ECFA44AA-439F-4796-A0E2-7BDDE8221C22}">
      <dgm:prSet/>
      <dgm:spPr/>
      <dgm:t>
        <a:bodyPr/>
        <a:lstStyle/>
        <a:p>
          <a:pPr>
            <a:lnSpc>
              <a:spcPct val="100000"/>
            </a:lnSpc>
          </a:pPr>
          <a:r>
            <a:rPr lang="en-US" dirty="0"/>
            <a:t>Easily accessible with a debit card or check</a:t>
          </a:r>
        </a:p>
      </dgm:t>
    </dgm:pt>
    <dgm:pt modelId="{96D773C0-D142-4F94-86FD-781466DB3F56}" type="parTrans" cxnId="{F5876844-9B81-4255-8D27-0F67F5C40AE5}">
      <dgm:prSet/>
      <dgm:spPr/>
      <dgm:t>
        <a:bodyPr/>
        <a:lstStyle/>
        <a:p>
          <a:endParaRPr lang="en-US"/>
        </a:p>
      </dgm:t>
    </dgm:pt>
    <dgm:pt modelId="{D6BC53B0-91F2-421B-909F-4DFC624598DB}" type="sibTrans" cxnId="{F5876844-9B81-4255-8D27-0F67F5C40AE5}">
      <dgm:prSet/>
      <dgm:spPr/>
      <dgm:t>
        <a:bodyPr/>
        <a:lstStyle/>
        <a:p>
          <a:endParaRPr lang="en-US"/>
        </a:p>
      </dgm:t>
    </dgm:pt>
    <dgm:pt modelId="{7832AE65-8A0F-4FF5-83AC-4F31D74EA527}">
      <dgm:prSet/>
      <dgm:spPr/>
      <dgm:t>
        <a:bodyPr/>
        <a:lstStyle/>
        <a:p>
          <a:pPr>
            <a:lnSpc>
              <a:spcPct val="100000"/>
            </a:lnSpc>
          </a:pPr>
          <a:r>
            <a:rPr lang="en-US" dirty="0"/>
            <a:t>Low return on money</a:t>
          </a:r>
        </a:p>
      </dgm:t>
    </dgm:pt>
    <dgm:pt modelId="{CE8BD94D-9FE1-4AE1-9A4D-58671E4E8AD1}" type="parTrans" cxnId="{AD8BA964-0653-4C7C-8FB9-012E138A4025}">
      <dgm:prSet/>
      <dgm:spPr/>
      <dgm:t>
        <a:bodyPr/>
        <a:lstStyle/>
        <a:p>
          <a:endParaRPr lang="en-US"/>
        </a:p>
      </dgm:t>
    </dgm:pt>
    <dgm:pt modelId="{D66B09AA-0AFB-43F0-AB43-50AA11DA56D3}" type="sibTrans" cxnId="{AD8BA964-0653-4C7C-8FB9-012E138A4025}">
      <dgm:prSet/>
      <dgm:spPr/>
      <dgm:t>
        <a:bodyPr/>
        <a:lstStyle/>
        <a:p>
          <a:endParaRPr lang="en-US"/>
        </a:p>
      </dgm:t>
    </dgm:pt>
    <dgm:pt modelId="{0D870423-0099-4717-BEDB-26C69F3C3954}">
      <dgm:prSet/>
      <dgm:spPr/>
      <dgm:t>
        <a:bodyPr/>
        <a:lstStyle/>
        <a:p>
          <a:pPr>
            <a:lnSpc>
              <a:spcPct val="100000"/>
            </a:lnSpc>
          </a:pPr>
          <a:r>
            <a:rPr lang="en-US" dirty="0"/>
            <a:t>Fewer fees (sometimes none)</a:t>
          </a:r>
        </a:p>
      </dgm:t>
    </dgm:pt>
    <dgm:pt modelId="{7E707D74-5918-4A3C-AA70-E9AA06EF5626}" type="parTrans" cxnId="{0277AF46-43DA-48F8-BD33-948371BC1982}">
      <dgm:prSet/>
      <dgm:spPr/>
      <dgm:t>
        <a:bodyPr/>
        <a:lstStyle/>
        <a:p>
          <a:endParaRPr lang="en-US"/>
        </a:p>
      </dgm:t>
    </dgm:pt>
    <dgm:pt modelId="{0C4FDC47-3DF9-4286-B465-13914FC749EA}" type="sibTrans" cxnId="{0277AF46-43DA-48F8-BD33-948371BC1982}">
      <dgm:prSet/>
      <dgm:spPr/>
      <dgm:t>
        <a:bodyPr/>
        <a:lstStyle/>
        <a:p>
          <a:endParaRPr lang="en-US"/>
        </a:p>
      </dgm:t>
    </dgm:pt>
    <dgm:pt modelId="{1FA7B4ED-0397-4737-8ECA-F3595D222893}">
      <dgm:prSet/>
      <dgm:spPr/>
      <dgm:t>
        <a:bodyPr/>
        <a:lstStyle/>
        <a:p>
          <a:pPr>
            <a:lnSpc>
              <a:spcPct val="100000"/>
            </a:lnSpc>
          </a:pPr>
          <a:r>
            <a:rPr lang="en-US" dirty="0"/>
            <a:t>No limits on withdrawals</a:t>
          </a:r>
        </a:p>
      </dgm:t>
    </dgm:pt>
    <dgm:pt modelId="{11B6A00D-9116-447E-BCF1-89326255EC7D}" type="parTrans" cxnId="{A487F804-6DAF-492C-B858-8C51D9F6F1C6}">
      <dgm:prSet/>
      <dgm:spPr/>
      <dgm:t>
        <a:bodyPr/>
        <a:lstStyle/>
        <a:p>
          <a:endParaRPr lang="en-US"/>
        </a:p>
      </dgm:t>
    </dgm:pt>
    <dgm:pt modelId="{0EFE3890-9A97-494C-B9CA-387E870375B2}" type="sibTrans" cxnId="{A487F804-6DAF-492C-B858-8C51D9F6F1C6}">
      <dgm:prSet/>
      <dgm:spPr/>
      <dgm:t>
        <a:bodyPr/>
        <a:lstStyle/>
        <a:p>
          <a:endParaRPr lang="en-US"/>
        </a:p>
      </dgm:t>
    </dgm:pt>
    <dgm:pt modelId="{48C4F5C6-5492-41E5-B320-39FDE53F10DE}">
      <dgm:prSet/>
      <dgm:spPr/>
      <dgm:t>
        <a:bodyPr/>
        <a:lstStyle/>
        <a:p>
          <a:pPr>
            <a:lnSpc>
              <a:spcPct val="100000"/>
            </a:lnSpc>
            <a:defRPr b="1"/>
          </a:pPr>
          <a:r>
            <a:rPr lang="en-US"/>
            <a:t>Savings accounts</a:t>
          </a:r>
        </a:p>
      </dgm:t>
    </dgm:pt>
    <dgm:pt modelId="{107B72F3-3725-485A-A3FC-2977145FAB92}" type="parTrans" cxnId="{1436C0FB-085D-4B24-B4A6-3A50B0A14B3E}">
      <dgm:prSet/>
      <dgm:spPr/>
      <dgm:t>
        <a:bodyPr/>
        <a:lstStyle/>
        <a:p>
          <a:endParaRPr lang="en-US"/>
        </a:p>
      </dgm:t>
    </dgm:pt>
    <dgm:pt modelId="{7C2E7386-92E0-4DF3-93B1-5873970A9894}" type="sibTrans" cxnId="{1436C0FB-085D-4B24-B4A6-3A50B0A14B3E}">
      <dgm:prSet/>
      <dgm:spPr/>
      <dgm:t>
        <a:bodyPr/>
        <a:lstStyle/>
        <a:p>
          <a:endParaRPr lang="en-US"/>
        </a:p>
      </dgm:t>
    </dgm:pt>
    <dgm:pt modelId="{B4436819-4690-422A-B146-AF36D6CA2003}">
      <dgm:prSet/>
      <dgm:spPr/>
      <dgm:t>
        <a:bodyPr/>
        <a:lstStyle/>
        <a:p>
          <a:pPr>
            <a:lnSpc>
              <a:spcPct val="100000"/>
            </a:lnSpc>
          </a:pPr>
          <a:r>
            <a:rPr lang="en-US" dirty="0"/>
            <a:t>Built for saving and growing money</a:t>
          </a:r>
        </a:p>
      </dgm:t>
    </dgm:pt>
    <dgm:pt modelId="{C73A6564-9C5C-4370-A383-E6615E6FFACC}" type="parTrans" cxnId="{368ABFC2-7F22-4F7F-8862-D5BC029F7556}">
      <dgm:prSet/>
      <dgm:spPr/>
      <dgm:t>
        <a:bodyPr/>
        <a:lstStyle/>
        <a:p>
          <a:endParaRPr lang="en-US"/>
        </a:p>
      </dgm:t>
    </dgm:pt>
    <dgm:pt modelId="{8D8AC5CB-0DFE-4885-850C-D6DFB558B9EE}" type="sibTrans" cxnId="{368ABFC2-7F22-4F7F-8862-D5BC029F7556}">
      <dgm:prSet/>
      <dgm:spPr/>
      <dgm:t>
        <a:bodyPr/>
        <a:lstStyle/>
        <a:p>
          <a:endParaRPr lang="en-US"/>
        </a:p>
      </dgm:t>
    </dgm:pt>
    <dgm:pt modelId="{0C62BE54-28E5-41C2-9A52-EBCD129B25CC}">
      <dgm:prSet/>
      <dgm:spPr/>
      <dgm:t>
        <a:bodyPr/>
        <a:lstStyle/>
        <a:p>
          <a:pPr>
            <a:lnSpc>
              <a:spcPct val="100000"/>
            </a:lnSpc>
          </a:pPr>
          <a:r>
            <a:rPr lang="en-US" dirty="0"/>
            <a:t>Higher rates of return for your money</a:t>
          </a:r>
        </a:p>
      </dgm:t>
    </dgm:pt>
    <dgm:pt modelId="{349379D5-8EBF-4A19-A71E-4A4EFF579DCD}" type="parTrans" cxnId="{CBDFA518-B5C8-4244-990E-D1F0A46A87DD}">
      <dgm:prSet/>
      <dgm:spPr/>
      <dgm:t>
        <a:bodyPr/>
        <a:lstStyle/>
        <a:p>
          <a:endParaRPr lang="en-US"/>
        </a:p>
      </dgm:t>
    </dgm:pt>
    <dgm:pt modelId="{F9C471D4-F7F8-4393-B4D4-0B0EE41C7A94}" type="sibTrans" cxnId="{CBDFA518-B5C8-4244-990E-D1F0A46A87DD}">
      <dgm:prSet/>
      <dgm:spPr/>
      <dgm:t>
        <a:bodyPr/>
        <a:lstStyle/>
        <a:p>
          <a:endParaRPr lang="en-US"/>
        </a:p>
      </dgm:t>
    </dgm:pt>
    <dgm:pt modelId="{F0E911B3-2D0D-450A-BE77-6825660B48E7}">
      <dgm:prSet/>
      <dgm:spPr/>
      <dgm:t>
        <a:bodyPr/>
        <a:lstStyle/>
        <a:p>
          <a:pPr>
            <a:lnSpc>
              <a:spcPct val="100000"/>
            </a:lnSpc>
          </a:pPr>
          <a:r>
            <a:rPr lang="en-US" dirty="0"/>
            <a:t>Maintenance fees</a:t>
          </a:r>
        </a:p>
        <a:p>
          <a:pPr>
            <a:lnSpc>
              <a:spcPct val="100000"/>
            </a:lnSpc>
          </a:pPr>
          <a:r>
            <a:rPr lang="en-US" dirty="0"/>
            <a:t>Limits on withdrawals per month</a:t>
          </a:r>
        </a:p>
      </dgm:t>
    </dgm:pt>
    <dgm:pt modelId="{9DFCDDEE-6BB6-4528-A749-E41AC08E9EDF}" type="parTrans" cxnId="{8DF36C4D-2EFF-400E-97E2-F2D9A6DBFF38}">
      <dgm:prSet/>
      <dgm:spPr/>
      <dgm:t>
        <a:bodyPr/>
        <a:lstStyle/>
        <a:p>
          <a:endParaRPr lang="en-US"/>
        </a:p>
      </dgm:t>
    </dgm:pt>
    <dgm:pt modelId="{391E7EAE-CB7B-4868-BD93-39991B097FF2}" type="sibTrans" cxnId="{8DF36C4D-2EFF-400E-97E2-F2D9A6DBFF38}">
      <dgm:prSet/>
      <dgm:spPr/>
      <dgm:t>
        <a:bodyPr/>
        <a:lstStyle/>
        <a:p>
          <a:endParaRPr lang="en-US"/>
        </a:p>
      </dgm:t>
    </dgm:pt>
    <dgm:pt modelId="{6D869AE8-9902-4218-9857-E672E27BDD73}" type="pres">
      <dgm:prSet presAssocID="{6A3FDF3C-34CA-4A3D-97EA-EE5D12C65931}" presName="root" presStyleCnt="0">
        <dgm:presLayoutVars>
          <dgm:dir/>
          <dgm:resizeHandles val="exact"/>
        </dgm:presLayoutVars>
      </dgm:prSet>
      <dgm:spPr/>
    </dgm:pt>
    <dgm:pt modelId="{909D6F36-175E-416E-9DDD-D60C7587C66B}" type="pres">
      <dgm:prSet presAssocID="{02507E10-66F3-4EAC-82BF-C99AD75CE514}" presName="compNode" presStyleCnt="0"/>
      <dgm:spPr/>
    </dgm:pt>
    <dgm:pt modelId="{EEDB8E6B-2DEB-469F-AEC7-67D5E5882372}" type="pres">
      <dgm:prSet presAssocID="{02507E10-66F3-4EAC-82BF-C99AD75CE51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97ABE18E-B0FD-4725-A8D6-C44D7C41A3F4}" type="pres">
      <dgm:prSet presAssocID="{02507E10-66F3-4EAC-82BF-C99AD75CE514}" presName="iconSpace" presStyleCnt="0"/>
      <dgm:spPr/>
    </dgm:pt>
    <dgm:pt modelId="{4DEAB622-2C21-4AE6-BBD4-69CCE08E9ACB}" type="pres">
      <dgm:prSet presAssocID="{02507E10-66F3-4EAC-82BF-C99AD75CE514}" presName="parTx" presStyleLbl="revTx" presStyleIdx="0" presStyleCnt="4" custLinFactNeighborX="-10613" custLinFactNeighborY="471">
        <dgm:presLayoutVars>
          <dgm:chMax val="0"/>
          <dgm:chPref val="0"/>
        </dgm:presLayoutVars>
      </dgm:prSet>
      <dgm:spPr/>
    </dgm:pt>
    <dgm:pt modelId="{C10F725C-4F51-4078-8FA4-38A5D1CF7F56}" type="pres">
      <dgm:prSet presAssocID="{02507E10-66F3-4EAC-82BF-C99AD75CE514}" presName="txSpace" presStyleCnt="0"/>
      <dgm:spPr/>
    </dgm:pt>
    <dgm:pt modelId="{BA592F4E-0C83-48B6-9507-161F7C1A12C8}" type="pres">
      <dgm:prSet presAssocID="{02507E10-66F3-4EAC-82BF-C99AD75CE514}" presName="desTx" presStyleLbl="revTx" presStyleIdx="1" presStyleCnt="4" custScaleX="117606">
        <dgm:presLayoutVars/>
      </dgm:prSet>
      <dgm:spPr/>
    </dgm:pt>
    <dgm:pt modelId="{6EE16517-FB14-4F91-A041-0F427E36DCD8}" type="pres">
      <dgm:prSet presAssocID="{55080776-C76A-4DCB-B7E2-90D071902A8B}" presName="sibTrans" presStyleCnt="0"/>
      <dgm:spPr/>
    </dgm:pt>
    <dgm:pt modelId="{1B6B99D0-586C-463B-81C5-1F3C5095FAD3}" type="pres">
      <dgm:prSet presAssocID="{48C4F5C6-5492-41E5-B320-39FDE53F10DE}" presName="compNode" presStyleCnt="0"/>
      <dgm:spPr/>
    </dgm:pt>
    <dgm:pt modelId="{FE7F15F3-76F4-4ECC-B32A-4731B1381A6A}" type="pres">
      <dgm:prSet presAssocID="{48C4F5C6-5492-41E5-B320-39FDE53F10D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275D9F31-1FC5-426A-BA2E-F6E3F02FCE3B}" type="pres">
      <dgm:prSet presAssocID="{48C4F5C6-5492-41E5-B320-39FDE53F10DE}" presName="iconSpace" presStyleCnt="0"/>
      <dgm:spPr/>
    </dgm:pt>
    <dgm:pt modelId="{02D2AA0A-B59D-4365-A4FF-FC639CB0D9A6}" type="pres">
      <dgm:prSet presAssocID="{48C4F5C6-5492-41E5-B320-39FDE53F10DE}" presName="parTx" presStyleLbl="revTx" presStyleIdx="2" presStyleCnt="4">
        <dgm:presLayoutVars>
          <dgm:chMax val="0"/>
          <dgm:chPref val="0"/>
        </dgm:presLayoutVars>
      </dgm:prSet>
      <dgm:spPr/>
    </dgm:pt>
    <dgm:pt modelId="{225226A0-DEFF-4517-B701-B409C685CEBE}" type="pres">
      <dgm:prSet presAssocID="{48C4F5C6-5492-41E5-B320-39FDE53F10DE}" presName="txSpace" presStyleCnt="0"/>
      <dgm:spPr/>
    </dgm:pt>
    <dgm:pt modelId="{84BEFCF1-706A-4D9D-ADCF-DAD8F0FF82D2}" type="pres">
      <dgm:prSet presAssocID="{48C4F5C6-5492-41E5-B320-39FDE53F10DE}" presName="desTx" presStyleLbl="revTx" presStyleIdx="3" presStyleCnt="4">
        <dgm:presLayoutVars/>
      </dgm:prSet>
      <dgm:spPr/>
    </dgm:pt>
  </dgm:ptLst>
  <dgm:cxnLst>
    <dgm:cxn modelId="{A487F804-6DAF-492C-B858-8C51D9F6F1C6}" srcId="{02507E10-66F3-4EAC-82BF-C99AD75CE514}" destId="{1FA7B4ED-0397-4737-8ECA-F3595D222893}" srcOrd="3" destOrd="0" parTransId="{11B6A00D-9116-447E-BCF1-89326255EC7D}" sibTransId="{0EFE3890-9A97-494C-B9CA-387E870375B2}"/>
    <dgm:cxn modelId="{F0499105-0729-4F61-BF54-176CB4162658}" type="presOf" srcId="{1FA7B4ED-0397-4737-8ECA-F3595D222893}" destId="{BA592F4E-0C83-48B6-9507-161F7C1A12C8}" srcOrd="0" destOrd="3" presId="urn:microsoft.com/office/officeart/2018/2/layout/IconLabelDescriptionList"/>
    <dgm:cxn modelId="{CBDFA518-B5C8-4244-990E-D1F0A46A87DD}" srcId="{48C4F5C6-5492-41E5-B320-39FDE53F10DE}" destId="{0C62BE54-28E5-41C2-9A52-EBCD129B25CC}" srcOrd="1" destOrd="0" parTransId="{349379D5-8EBF-4A19-A71E-4A4EFF579DCD}" sibTransId="{F9C471D4-F7F8-4393-B4D4-0B0EE41C7A94}"/>
    <dgm:cxn modelId="{4F3B781B-94BC-4464-A6C5-67149AF47580}" type="presOf" srcId="{0D870423-0099-4717-BEDB-26C69F3C3954}" destId="{BA592F4E-0C83-48B6-9507-161F7C1A12C8}" srcOrd="0" destOrd="2" presId="urn:microsoft.com/office/officeart/2018/2/layout/IconLabelDescriptionList"/>
    <dgm:cxn modelId="{A5436232-11D7-4810-9731-A9F355456DA4}" srcId="{6A3FDF3C-34CA-4A3D-97EA-EE5D12C65931}" destId="{02507E10-66F3-4EAC-82BF-C99AD75CE514}" srcOrd="0" destOrd="0" parTransId="{A6147DA8-265C-4140-91EA-F77072C1A537}" sibTransId="{55080776-C76A-4DCB-B7E2-90D071902A8B}"/>
    <dgm:cxn modelId="{F5876844-9B81-4255-8D27-0F67F5C40AE5}" srcId="{02507E10-66F3-4EAC-82BF-C99AD75CE514}" destId="{ECFA44AA-439F-4796-A0E2-7BDDE8221C22}" srcOrd="0" destOrd="0" parTransId="{96D773C0-D142-4F94-86FD-781466DB3F56}" sibTransId="{D6BC53B0-91F2-421B-909F-4DFC624598DB}"/>
    <dgm:cxn modelId="{AD8BA964-0653-4C7C-8FB9-012E138A4025}" srcId="{02507E10-66F3-4EAC-82BF-C99AD75CE514}" destId="{7832AE65-8A0F-4FF5-83AC-4F31D74EA527}" srcOrd="1" destOrd="0" parTransId="{CE8BD94D-9FE1-4AE1-9A4D-58671E4E8AD1}" sibTransId="{D66B09AA-0AFB-43F0-AB43-50AA11DA56D3}"/>
    <dgm:cxn modelId="{0277AF46-43DA-48F8-BD33-948371BC1982}" srcId="{02507E10-66F3-4EAC-82BF-C99AD75CE514}" destId="{0D870423-0099-4717-BEDB-26C69F3C3954}" srcOrd="2" destOrd="0" parTransId="{7E707D74-5918-4A3C-AA70-E9AA06EF5626}" sibTransId="{0C4FDC47-3DF9-4286-B465-13914FC749EA}"/>
    <dgm:cxn modelId="{72A9E267-09A6-48ED-B88C-6478C0DC2750}" type="presOf" srcId="{B4436819-4690-422A-B146-AF36D6CA2003}" destId="{84BEFCF1-706A-4D9D-ADCF-DAD8F0FF82D2}" srcOrd="0" destOrd="0" presId="urn:microsoft.com/office/officeart/2018/2/layout/IconLabelDescriptionList"/>
    <dgm:cxn modelId="{8DF36C4D-2EFF-400E-97E2-F2D9A6DBFF38}" srcId="{48C4F5C6-5492-41E5-B320-39FDE53F10DE}" destId="{F0E911B3-2D0D-450A-BE77-6825660B48E7}" srcOrd="2" destOrd="0" parTransId="{9DFCDDEE-6BB6-4528-A749-E41AC08E9EDF}" sibTransId="{391E7EAE-CB7B-4868-BD93-39991B097FF2}"/>
    <dgm:cxn modelId="{E75BEC7B-B898-4B22-AFF1-7EE62957C6F1}" type="presOf" srcId="{0C62BE54-28E5-41C2-9A52-EBCD129B25CC}" destId="{84BEFCF1-706A-4D9D-ADCF-DAD8F0FF82D2}" srcOrd="0" destOrd="1" presId="urn:microsoft.com/office/officeart/2018/2/layout/IconLabelDescriptionList"/>
    <dgm:cxn modelId="{E6D0529A-123E-4076-B28F-2BCCD58E9A53}" type="presOf" srcId="{02507E10-66F3-4EAC-82BF-C99AD75CE514}" destId="{4DEAB622-2C21-4AE6-BBD4-69CCE08E9ACB}" srcOrd="0" destOrd="0" presId="urn:microsoft.com/office/officeart/2018/2/layout/IconLabelDescriptionList"/>
    <dgm:cxn modelId="{65C87E9A-3E79-43FA-8205-B17B13E0DF65}" type="presOf" srcId="{7832AE65-8A0F-4FF5-83AC-4F31D74EA527}" destId="{BA592F4E-0C83-48B6-9507-161F7C1A12C8}" srcOrd="0" destOrd="1" presId="urn:microsoft.com/office/officeart/2018/2/layout/IconLabelDescriptionList"/>
    <dgm:cxn modelId="{368ABFC2-7F22-4F7F-8862-D5BC029F7556}" srcId="{48C4F5C6-5492-41E5-B320-39FDE53F10DE}" destId="{B4436819-4690-422A-B146-AF36D6CA2003}" srcOrd="0" destOrd="0" parTransId="{C73A6564-9C5C-4370-A383-E6615E6FFACC}" sibTransId="{8D8AC5CB-0DFE-4885-850C-D6DFB558B9EE}"/>
    <dgm:cxn modelId="{3AAD41E8-B528-40B4-AA19-6B334EA9129B}" type="presOf" srcId="{48C4F5C6-5492-41E5-B320-39FDE53F10DE}" destId="{02D2AA0A-B59D-4365-A4FF-FC639CB0D9A6}" srcOrd="0" destOrd="0" presId="urn:microsoft.com/office/officeart/2018/2/layout/IconLabelDescriptionList"/>
    <dgm:cxn modelId="{5B502DEF-9929-43B6-9115-D275789FCC22}" type="presOf" srcId="{ECFA44AA-439F-4796-A0E2-7BDDE8221C22}" destId="{BA592F4E-0C83-48B6-9507-161F7C1A12C8}" srcOrd="0" destOrd="0" presId="urn:microsoft.com/office/officeart/2018/2/layout/IconLabelDescriptionList"/>
    <dgm:cxn modelId="{1436C0FB-085D-4B24-B4A6-3A50B0A14B3E}" srcId="{6A3FDF3C-34CA-4A3D-97EA-EE5D12C65931}" destId="{48C4F5C6-5492-41E5-B320-39FDE53F10DE}" srcOrd="1" destOrd="0" parTransId="{107B72F3-3725-485A-A3FC-2977145FAB92}" sibTransId="{7C2E7386-92E0-4DF3-93B1-5873970A9894}"/>
    <dgm:cxn modelId="{29EDC4FC-8DFA-4B94-9307-CB22B12463CD}" type="presOf" srcId="{F0E911B3-2D0D-450A-BE77-6825660B48E7}" destId="{84BEFCF1-706A-4D9D-ADCF-DAD8F0FF82D2}" srcOrd="0" destOrd="2" presId="urn:microsoft.com/office/officeart/2018/2/layout/IconLabelDescriptionList"/>
    <dgm:cxn modelId="{CD96F6FE-EC06-4C0D-A6D0-E2BEAD6128DD}" type="presOf" srcId="{6A3FDF3C-34CA-4A3D-97EA-EE5D12C65931}" destId="{6D869AE8-9902-4218-9857-E672E27BDD73}" srcOrd="0" destOrd="0" presId="urn:microsoft.com/office/officeart/2018/2/layout/IconLabelDescriptionList"/>
    <dgm:cxn modelId="{9F26C224-1C13-46C3-B6C0-667C3A544AA2}" type="presParOf" srcId="{6D869AE8-9902-4218-9857-E672E27BDD73}" destId="{909D6F36-175E-416E-9DDD-D60C7587C66B}" srcOrd="0" destOrd="0" presId="urn:microsoft.com/office/officeart/2018/2/layout/IconLabelDescriptionList"/>
    <dgm:cxn modelId="{B0A40954-DEAF-477D-A8A1-1075F734C036}" type="presParOf" srcId="{909D6F36-175E-416E-9DDD-D60C7587C66B}" destId="{EEDB8E6B-2DEB-469F-AEC7-67D5E5882372}" srcOrd="0" destOrd="0" presId="urn:microsoft.com/office/officeart/2018/2/layout/IconLabelDescriptionList"/>
    <dgm:cxn modelId="{89AACF2B-4924-4740-A4AB-DACAFDC90A7F}" type="presParOf" srcId="{909D6F36-175E-416E-9DDD-D60C7587C66B}" destId="{97ABE18E-B0FD-4725-A8D6-C44D7C41A3F4}" srcOrd="1" destOrd="0" presId="urn:microsoft.com/office/officeart/2018/2/layout/IconLabelDescriptionList"/>
    <dgm:cxn modelId="{540597C8-A46E-4D3C-A3A1-E81F7B4B491D}" type="presParOf" srcId="{909D6F36-175E-416E-9DDD-D60C7587C66B}" destId="{4DEAB622-2C21-4AE6-BBD4-69CCE08E9ACB}" srcOrd="2" destOrd="0" presId="urn:microsoft.com/office/officeart/2018/2/layout/IconLabelDescriptionList"/>
    <dgm:cxn modelId="{2508A6B1-C750-40EB-BE4D-9DE22116D8DF}" type="presParOf" srcId="{909D6F36-175E-416E-9DDD-D60C7587C66B}" destId="{C10F725C-4F51-4078-8FA4-38A5D1CF7F56}" srcOrd="3" destOrd="0" presId="urn:microsoft.com/office/officeart/2018/2/layout/IconLabelDescriptionList"/>
    <dgm:cxn modelId="{EF1188F3-9EBC-45EF-9471-9A36C502B736}" type="presParOf" srcId="{909D6F36-175E-416E-9DDD-D60C7587C66B}" destId="{BA592F4E-0C83-48B6-9507-161F7C1A12C8}" srcOrd="4" destOrd="0" presId="urn:microsoft.com/office/officeart/2018/2/layout/IconLabelDescriptionList"/>
    <dgm:cxn modelId="{8FC0F320-DEC6-430C-BF92-365D4C5C2669}" type="presParOf" srcId="{6D869AE8-9902-4218-9857-E672E27BDD73}" destId="{6EE16517-FB14-4F91-A041-0F427E36DCD8}" srcOrd="1" destOrd="0" presId="urn:microsoft.com/office/officeart/2018/2/layout/IconLabelDescriptionList"/>
    <dgm:cxn modelId="{E5BE9E23-0222-4E54-9439-DCE30E429D9A}" type="presParOf" srcId="{6D869AE8-9902-4218-9857-E672E27BDD73}" destId="{1B6B99D0-586C-463B-81C5-1F3C5095FAD3}" srcOrd="2" destOrd="0" presId="urn:microsoft.com/office/officeart/2018/2/layout/IconLabelDescriptionList"/>
    <dgm:cxn modelId="{ACEF044E-B9C3-49EC-B1A2-08269A741F86}" type="presParOf" srcId="{1B6B99D0-586C-463B-81C5-1F3C5095FAD3}" destId="{FE7F15F3-76F4-4ECC-B32A-4731B1381A6A}" srcOrd="0" destOrd="0" presId="urn:microsoft.com/office/officeart/2018/2/layout/IconLabelDescriptionList"/>
    <dgm:cxn modelId="{AC81A944-120A-49D4-8382-FBFD1A307714}" type="presParOf" srcId="{1B6B99D0-586C-463B-81C5-1F3C5095FAD3}" destId="{275D9F31-1FC5-426A-BA2E-F6E3F02FCE3B}" srcOrd="1" destOrd="0" presId="urn:microsoft.com/office/officeart/2018/2/layout/IconLabelDescriptionList"/>
    <dgm:cxn modelId="{700978FF-0732-4A7D-AE40-EA4BACCBD69E}" type="presParOf" srcId="{1B6B99D0-586C-463B-81C5-1F3C5095FAD3}" destId="{02D2AA0A-B59D-4365-A4FF-FC639CB0D9A6}" srcOrd="2" destOrd="0" presId="urn:microsoft.com/office/officeart/2018/2/layout/IconLabelDescriptionList"/>
    <dgm:cxn modelId="{79A05A61-0F8C-41BA-9F50-E62341E76767}" type="presParOf" srcId="{1B6B99D0-586C-463B-81C5-1F3C5095FAD3}" destId="{225226A0-DEFF-4517-B701-B409C685CEBE}" srcOrd="3" destOrd="0" presId="urn:microsoft.com/office/officeart/2018/2/layout/IconLabelDescriptionList"/>
    <dgm:cxn modelId="{ABDEE96F-C31A-400A-9623-EACFECE88797}" type="presParOf" srcId="{1B6B99D0-586C-463B-81C5-1F3C5095FAD3}" destId="{84BEFCF1-706A-4D9D-ADCF-DAD8F0FF82D2}" srcOrd="4" destOrd="0" presId="urn:microsoft.com/office/officeart/2018/2/layout/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0EA1DC-33DC-4C98-84F7-E97B67B1D7AB}"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4487CBCD-C159-4970-ADCA-AA1786011DC2}">
      <dgm:prSet/>
      <dgm:spPr/>
      <dgm:t>
        <a:bodyPr/>
        <a:lstStyle/>
        <a:p>
          <a:r>
            <a:rPr lang="en-US" dirty="0"/>
            <a:t>Please fill out a review with your name</a:t>
          </a:r>
        </a:p>
      </dgm:t>
    </dgm:pt>
    <dgm:pt modelId="{2D8B71BC-569A-4C50-A033-AC08960C96BE}" type="parTrans" cxnId="{EECFC9B1-5923-402D-89CC-F6768B9D1E5A}">
      <dgm:prSet/>
      <dgm:spPr/>
      <dgm:t>
        <a:bodyPr/>
        <a:lstStyle/>
        <a:p>
          <a:endParaRPr lang="en-US"/>
        </a:p>
      </dgm:t>
    </dgm:pt>
    <dgm:pt modelId="{AA71BA8C-B2C2-41A6-9F2D-1DEA480A21AE}" type="sibTrans" cxnId="{EECFC9B1-5923-402D-89CC-F6768B9D1E5A}">
      <dgm:prSet/>
      <dgm:spPr/>
      <dgm:t>
        <a:bodyPr/>
        <a:lstStyle/>
        <a:p>
          <a:endParaRPr lang="en-US"/>
        </a:p>
      </dgm:t>
    </dgm:pt>
    <dgm:pt modelId="{BC5C00CB-2067-4566-AC2B-B9B3D881A31A}">
      <dgm:prSet/>
      <dgm:spPr/>
      <dgm:t>
        <a:bodyPr/>
        <a:lstStyle/>
        <a:p>
          <a:r>
            <a:rPr lang="en-US" dirty="0"/>
            <a:t>See you next class: How to Talk to Adults (professional relationships)!</a:t>
          </a:r>
        </a:p>
      </dgm:t>
    </dgm:pt>
    <dgm:pt modelId="{C29F8E37-2076-4170-8900-B31BA9F41BFB}" type="parTrans" cxnId="{E483FE9B-D4D8-43D9-8C46-3CB366933E32}">
      <dgm:prSet/>
      <dgm:spPr/>
      <dgm:t>
        <a:bodyPr/>
        <a:lstStyle/>
        <a:p>
          <a:endParaRPr lang="en-US"/>
        </a:p>
      </dgm:t>
    </dgm:pt>
    <dgm:pt modelId="{514E2895-0CEB-4722-9A6C-3235917D492D}" type="sibTrans" cxnId="{E483FE9B-D4D8-43D9-8C46-3CB366933E32}">
      <dgm:prSet/>
      <dgm:spPr/>
      <dgm:t>
        <a:bodyPr/>
        <a:lstStyle/>
        <a:p>
          <a:endParaRPr lang="en-US"/>
        </a:p>
      </dgm:t>
    </dgm:pt>
    <dgm:pt modelId="{BA42D4AB-58AF-447E-9BB7-614A40400D6E}" type="pres">
      <dgm:prSet presAssocID="{DD0EA1DC-33DC-4C98-84F7-E97B67B1D7AB}" presName="linear" presStyleCnt="0">
        <dgm:presLayoutVars>
          <dgm:animLvl val="lvl"/>
          <dgm:resizeHandles val="exact"/>
        </dgm:presLayoutVars>
      </dgm:prSet>
      <dgm:spPr/>
    </dgm:pt>
    <dgm:pt modelId="{BB9662D9-83CB-4DEC-AEF9-73A545ABAFF0}" type="pres">
      <dgm:prSet presAssocID="{4487CBCD-C159-4970-ADCA-AA1786011DC2}" presName="parentText" presStyleLbl="node1" presStyleIdx="0" presStyleCnt="2">
        <dgm:presLayoutVars>
          <dgm:chMax val="0"/>
          <dgm:bulletEnabled val="1"/>
        </dgm:presLayoutVars>
      </dgm:prSet>
      <dgm:spPr/>
    </dgm:pt>
    <dgm:pt modelId="{8155FF4F-ED6F-4836-8F5F-9D2BA93A6C78}" type="pres">
      <dgm:prSet presAssocID="{AA71BA8C-B2C2-41A6-9F2D-1DEA480A21AE}" presName="spacer" presStyleCnt="0"/>
      <dgm:spPr/>
    </dgm:pt>
    <dgm:pt modelId="{FBEC535B-6885-4D98-BE99-DFF43B548D64}" type="pres">
      <dgm:prSet presAssocID="{BC5C00CB-2067-4566-AC2B-B9B3D881A31A}" presName="parentText" presStyleLbl="node1" presStyleIdx="1" presStyleCnt="2">
        <dgm:presLayoutVars>
          <dgm:chMax val="0"/>
          <dgm:bulletEnabled val="1"/>
        </dgm:presLayoutVars>
      </dgm:prSet>
      <dgm:spPr/>
    </dgm:pt>
  </dgm:ptLst>
  <dgm:cxnLst>
    <dgm:cxn modelId="{7C348C29-E8B4-43EA-96E9-DCEDE0884297}" type="presOf" srcId="{4487CBCD-C159-4970-ADCA-AA1786011DC2}" destId="{BB9662D9-83CB-4DEC-AEF9-73A545ABAFF0}" srcOrd="0" destOrd="0" presId="urn:microsoft.com/office/officeart/2005/8/layout/vList2"/>
    <dgm:cxn modelId="{3F8EE32A-87CB-41D7-8792-130E50983868}" type="presOf" srcId="{BC5C00CB-2067-4566-AC2B-B9B3D881A31A}" destId="{FBEC535B-6885-4D98-BE99-DFF43B548D64}" srcOrd="0" destOrd="0" presId="urn:microsoft.com/office/officeart/2005/8/layout/vList2"/>
    <dgm:cxn modelId="{5A7B845D-2A13-47EF-B2DC-4FABC8589FA1}" type="presOf" srcId="{DD0EA1DC-33DC-4C98-84F7-E97B67B1D7AB}" destId="{BA42D4AB-58AF-447E-9BB7-614A40400D6E}" srcOrd="0" destOrd="0" presId="urn:microsoft.com/office/officeart/2005/8/layout/vList2"/>
    <dgm:cxn modelId="{E483FE9B-D4D8-43D9-8C46-3CB366933E32}" srcId="{DD0EA1DC-33DC-4C98-84F7-E97B67B1D7AB}" destId="{BC5C00CB-2067-4566-AC2B-B9B3D881A31A}" srcOrd="1" destOrd="0" parTransId="{C29F8E37-2076-4170-8900-B31BA9F41BFB}" sibTransId="{514E2895-0CEB-4722-9A6C-3235917D492D}"/>
    <dgm:cxn modelId="{EECFC9B1-5923-402D-89CC-F6768B9D1E5A}" srcId="{DD0EA1DC-33DC-4C98-84F7-E97B67B1D7AB}" destId="{4487CBCD-C159-4970-ADCA-AA1786011DC2}" srcOrd="0" destOrd="0" parTransId="{2D8B71BC-569A-4C50-A033-AC08960C96BE}" sibTransId="{AA71BA8C-B2C2-41A6-9F2D-1DEA480A21AE}"/>
    <dgm:cxn modelId="{6B488814-DCBE-4FCE-AB27-45ED75B02ADD}" type="presParOf" srcId="{BA42D4AB-58AF-447E-9BB7-614A40400D6E}" destId="{BB9662D9-83CB-4DEC-AEF9-73A545ABAFF0}" srcOrd="0" destOrd="0" presId="urn:microsoft.com/office/officeart/2005/8/layout/vList2"/>
    <dgm:cxn modelId="{CA59D7C2-F134-4015-A4B2-26B5D7189A82}" type="presParOf" srcId="{BA42D4AB-58AF-447E-9BB7-614A40400D6E}" destId="{8155FF4F-ED6F-4836-8F5F-9D2BA93A6C78}" srcOrd="1" destOrd="0" presId="urn:microsoft.com/office/officeart/2005/8/layout/vList2"/>
    <dgm:cxn modelId="{F68D137F-58C8-4042-8556-2A560C7763D6}" type="presParOf" srcId="{BA42D4AB-58AF-447E-9BB7-614A40400D6E}" destId="{FBEC535B-6885-4D98-BE99-DFF43B548D6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486B5-F613-4F56-9F4C-85B7C54A386E}">
      <dsp:nvSpPr>
        <dsp:cNvPr id="0" name=""/>
        <dsp:cNvSpPr/>
      </dsp:nvSpPr>
      <dsp:spPr>
        <a:xfrm>
          <a:off x="0" y="0"/>
          <a:ext cx="8800623" cy="99174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Debit account is overdrawn (more money is pulled from the account than the account has in it)</a:t>
          </a:r>
        </a:p>
      </dsp:txBody>
      <dsp:txXfrm>
        <a:off x="29047" y="29047"/>
        <a:ext cx="7730452" cy="933652"/>
      </dsp:txXfrm>
    </dsp:sp>
    <dsp:sp modelId="{C4FCE34D-469E-4FBD-AF7A-EC32C0722431}">
      <dsp:nvSpPr>
        <dsp:cNvPr id="0" name=""/>
        <dsp:cNvSpPr/>
      </dsp:nvSpPr>
      <dsp:spPr>
        <a:xfrm>
          <a:off x="776525" y="1157037"/>
          <a:ext cx="8800623" cy="991746"/>
        </a:xfrm>
        <a:prstGeom prst="roundRect">
          <a:avLst>
            <a:gd name="adj" fmla="val 10000"/>
          </a:avLst>
        </a:prstGeom>
        <a:solidFill>
          <a:schemeClr val="accent2">
            <a:hueOff val="1106460"/>
            <a:satOff val="5101"/>
            <a:lumOff val="78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Bank covers the funds by letting the payment go through. The account goes into the negative and a fee is added on (usually about 35$).</a:t>
          </a:r>
        </a:p>
      </dsp:txBody>
      <dsp:txXfrm>
        <a:off x="805572" y="1186084"/>
        <a:ext cx="7321369" cy="933652"/>
      </dsp:txXfrm>
    </dsp:sp>
    <dsp:sp modelId="{BE89ABE6-38C2-4D43-8501-39D7274E553F}">
      <dsp:nvSpPr>
        <dsp:cNvPr id="0" name=""/>
        <dsp:cNvSpPr/>
      </dsp:nvSpPr>
      <dsp:spPr>
        <a:xfrm>
          <a:off x="1553051" y="2314074"/>
          <a:ext cx="8800623" cy="991746"/>
        </a:xfrm>
        <a:prstGeom prst="roundRect">
          <a:avLst>
            <a:gd name="adj" fmla="val 10000"/>
          </a:avLst>
        </a:prstGeom>
        <a:solidFill>
          <a:schemeClr val="accent2">
            <a:hueOff val="2212920"/>
            <a:satOff val="10201"/>
            <a:lumOff val="156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Account owner pays back the bank by adding money to the account again. They still have to pay the fee!</a:t>
          </a:r>
        </a:p>
      </dsp:txBody>
      <dsp:txXfrm>
        <a:off x="1582098" y="2343121"/>
        <a:ext cx="7321369" cy="933652"/>
      </dsp:txXfrm>
    </dsp:sp>
    <dsp:sp modelId="{8D426833-8891-40FE-8B29-04CCE79A6036}">
      <dsp:nvSpPr>
        <dsp:cNvPr id="0" name=""/>
        <dsp:cNvSpPr/>
      </dsp:nvSpPr>
      <dsp:spPr>
        <a:xfrm>
          <a:off x="8155988" y="752074"/>
          <a:ext cx="644634" cy="644634"/>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8301031" y="752074"/>
        <a:ext cx="354548" cy="485087"/>
      </dsp:txXfrm>
    </dsp:sp>
    <dsp:sp modelId="{09F2EF3D-27D0-4A98-8093-084C5F1EAFE5}">
      <dsp:nvSpPr>
        <dsp:cNvPr id="0" name=""/>
        <dsp:cNvSpPr/>
      </dsp:nvSpPr>
      <dsp:spPr>
        <a:xfrm>
          <a:off x="8932514" y="1902499"/>
          <a:ext cx="644634" cy="644634"/>
        </a:xfrm>
        <a:prstGeom prst="downArrow">
          <a:avLst>
            <a:gd name="adj1" fmla="val 55000"/>
            <a:gd name="adj2" fmla="val 45000"/>
          </a:avLst>
        </a:prstGeom>
        <a:solidFill>
          <a:schemeClr val="accent2">
            <a:tint val="40000"/>
            <a:alpha val="90000"/>
            <a:hueOff val="2923067"/>
            <a:satOff val="9722"/>
            <a:lumOff val="740"/>
            <a:alphaOff val="0"/>
          </a:schemeClr>
        </a:solidFill>
        <a:ln w="19050" cap="flat" cmpd="sng" algn="ctr">
          <a:solidFill>
            <a:schemeClr val="accent2">
              <a:tint val="40000"/>
              <a:alpha val="90000"/>
              <a:hueOff val="2923067"/>
              <a:satOff val="9722"/>
              <a:lumOff val="7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endParaRPr lang="en-US" sz="3000" kern="1200" dirty="0"/>
        </a:p>
      </dsp:txBody>
      <dsp:txXfrm>
        <a:off x="9077557" y="1902499"/>
        <a:ext cx="354548" cy="4850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B8E6B-2DEB-469F-AEC7-67D5E5882372}">
      <dsp:nvSpPr>
        <dsp:cNvPr id="0" name=""/>
        <dsp:cNvSpPr/>
      </dsp:nvSpPr>
      <dsp:spPr>
        <a:xfrm>
          <a:off x="483425" y="62833"/>
          <a:ext cx="1510523" cy="15105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EAB622-2C21-4AE6-BBD4-69CCE08E9ACB}">
      <dsp:nvSpPr>
        <dsp:cNvPr id="0" name=""/>
        <dsp:cNvSpPr/>
      </dsp:nvSpPr>
      <dsp:spPr>
        <a:xfrm>
          <a:off x="25391" y="1735832"/>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US" sz="3600" kern="1200" dirty="0"/>
            <a:t>Checking accounts</a:t>
          </a:r>
        </a:p>
      </dsp:txBody>
      <dsp:txXfrm>
        <a:off x="25391" y="1735832"/>
        <a:ext cx="4315781" cy="647367"/>
      </dsp:txXfrm>
    </dsp:sp>
    <dsp:sp modelId="{BA592F4E-0C83-48B6-9507-161F7C1A12C8}">
      <dsp:nvSpPr>
        <dsp:cNvPr id="0" name=""/>
        <dsp:cNvSpPr/>
      </dsp:nvSpPr>
      <dsp:spPr>
        <a:xfrm>
          <a:off x="103507" y="2454303"/>
          <a:ext cx="5075617" cy="1314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Easily accessible with a debit card or check</a:t>
          </a:r>
        </a:p>
        <a:p>
          <a:pPr marL="0" lvl="0" indent="0" algn="l" defTabSz="755650">
            <a:lnSpc>
              <a:spcPct val="100000"/>
            </a:lnSpc>
            <a:spcBef>
              <a:spcPct val="0"/>
            </a:spcBef>
            <a:spcAft>
              <a:spcPct val="35000"/>
            </a:spcAft>
            <a:buNone/>
          </a:pPr>
          <a:r>
            <a:rPr lang="en-US" sz="1700" kern="1200" dirty="0"/>
            <a:t>Low return on money</a:t>
          </a:r>
        </a:p>
        <a:p>
          <a:pPr marL="0" lvl="0" indent="0" algn="l" defTabSz="755650">
            <a:lnSpc>
              <a:spcPct val="100000"/>
            </a:lnSpc>
            <a:spcBef>
              <a:spcPct val="0"/>
            </a:spcBef>
            <a:spcAft>
              <a:spcPct val="35000"/>
            </a:spcAft>
            <a:buNone/>
          </a:pPr>
          <a:r>
            <a:rPr lang="en-US" sz="1700" kern="1200" dirty="0"/>
            <a:t>Fewer fees (sometimes none)</a:t>
          </a:r>
        </a:p>
        <a:p>
          <a:pPr marL="0" lvl="0" indent="0" algn="l" defTabSz="755650">
            <a:lnSpc>
              <a:spcPct val="100000"/>
            </a:lnSpc>
            <a:spcBef>
              <a:spcPct val="0"/>
            </a:spcBef>
            <a:spcAft>
              <a:spcPct val="35000"/>
            </a:spcAft>
            <a:buNone/>
          </a:pPr>
          <a:r>
            <a:rPr lang="en-US" sz="1700" kern="1200" dirty="0"/>
            <a:t>No limits on withdrawals</a:t>
          </a:r>
        </a:p>
      </dsp:txBody>
      <dsp:txXfrm>
        <a:off x="103507" y="2454303"/>
        <a:ext cx="5075617" cy="1314030"/>
      </dsp:txXfrm>
    </dsp:sp>
    <dsp:sp modelId="{FE7F15F3-76F4-4ECC-B32A-4731B1381A6A}">
      <dsp:nvSpPr>
        <dsp:cNvPr id="0" name=""/>
        <dsp:cNvSpPr/>
      </dsp:nvSpPr>
      <dsp:spPr>
        <a:xfrm>
          <a:off x="5934386" y="62833"/>
          <a:ext cx="1510523" cy="15105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D2AA0A-B59D-4365-A4FF-FC639CB0D9A6}">
      <dsp:nvSpPr>
        <dsp:cNvPr id="0" name=""/>
        <dsp:cNvSpPr/>
      </dsp:nvSpPr>
      <dsp:spPr>
        <a:xfrm>
          <a:off x="5934386" y="1732783"/>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US" sz="3600" kern="1200"/>
            <a:t>Savings accounts</a:t>
          </a:r>
        </a:p>
      </dsp:txBody>
      <dsp:txXfrm>
        <a:off x="5934386" y="1732783"/>
        <a:ext cx="4315781" cy="647367"/>
      </dsp:txXfrm>
    </dsp:sp>
    <dsp:sp modelId="{84BEFCF1-706A-4D9D-ADCF-DAD8F0FF82D2}">
      <dsp:nvSpPr>
        <dsp:cNvPr id="0" name=""/>
        <dsp:cNvSpPr/>
      </dsp:nvSpPr>
      <dsp:spPr>
        <a:xfrm>
          <a:off x="5934386" y="2454303"/>
          <a:ext cx="4315781" cy="1314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Built for saving and growing money</a:t>
          </a:r>
        </a:p>
        <a:p>
          <a:pPr marL="0" lvl="0" indent="0" algn="l" defTabSz="755650">
            <a:lnSpc>
              <a:spcPct val="100000"/>
            </a:lnSpc>
            <a:spcBef>
              <a:spcPct val="0"/>
            </a:spcBef>
            <a:spcAft>
              <a:spcPct val="35000"/>
            </a:spcAft>
            <a:buNone/>
          </a:pPr>
          <a:r>
            <a:rPr lang="en-US" sz="1700" kern="1200" dirty="0"/>
            <a:t>Higher rates of return for your money</a:t>
          </a:r>
        </a:p>
        <a:p>
          <a:pPr marL="0" lvl="0" indent="0" algn="l" defTabSz="755650">
            <a:lnSpc>
              <a:spcPct val="100000"/>
            </a:lnSpc>
            <a:spcBef>
              <a:spcPct val="0"/>
            </a:spcBef>
            <a:spcAft>
              <a:spcPct val="35000"/>
            </a:spcAft>
            <a:buNone/>
          </a:pPr>
          <a:r>
            <a:rPr lang="en-US" sz="1700" kern="1200" dirty="0"/>
            <a:t>Maintenance fees</a:t>
          </a:r>
        </a:p>
        <a:p>
          <a:pPr marL="0" lvl="0" indent="0" algn="l" defTabSz="755650">
            <a:lnSpc>
              <a:spcPct val="100000"/>
            </a:lnSpc>
            <a:spcBef>
              <a:spcPct val="0"/>
            </a:spcBef>
            <a:spcAft>
              <a:spcPct val="35000"/>
            </a:spcAft>
            <a:buNone/>
          </a:pPr>
          <a:r>
            <a:rPr lang="en-US" sz="1700" kern="1200" dirty="0"/>
            <a:t>Limits on withdrawals per month</a:t>
          </a:r>
        </a:p>
      </dsp:txBody>
      <dsp:txXfrm>
        <a:off x="5934386" y="2454303"/>
        <a:ext cx="4315781" cy="13140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662D9-83CB-4DEC-AEF9-73A545ABAFF0}">
      <dsp:nvSpPr>
        <dsp:cNvPr id="0" name=""/>
        <dsp:cNvSpPr/>
      </dsp:nvSpPr>
      <dsp:spPr>
        <a:xfrm>
          <a:off x="0" y="460597"/>
          <a:ext cx="5924550" cy="1805017"/>
        </a:xfrm>
        <a:prstGeom prst="roundRect">
          <a:avLst/>
        </a:prstGeom>
        <a:gradFill rotWithShape="0">
          <a:gsLst>
            <a:gs pos="0">
              <a:schemeClr val="accent2">
                <a:hueOff val="0"/>
                <a:satOff val="0"/>
                <a:lumOff val="0"/>
                <a:alphaOff val="0"/>
                <a:tint val="94000"/>
                <a:satMod val="100000"/>
                <a:lumMod val="104000"/>
              </a:schemeClr>
            </a:gs>
            <a:gs pos="69000">
              <a:schemeClr val="accent2">
                <a:hueOff val="0"/>
                <a:satOff val="0"/>
                <a:lumOff val="0"/>
                <a:alphaOff val="0"/>
                <a:shade val="86000"/>
                <a:satMod val="130000"/>
                <a:lumMod val="102000"/>
              </a:schemeClr>
            </a:gs>
            <a:gs pos="100000">
              <a:schemeClr val="accent2">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Please fill out a review with your name</a:t>
          </a:r>
        </a:p>
      </dsp:txBody>
      <dsp:txXfrm>
        <a:off x="88114" y="548711"/>
        <a:ext cx="5748322" cy="1628789"/>
      </dsp:txXfrm>
    </dsp:sp>
    <dsp:sp modelId="{FBEC535B-6885-4D98-BE99-DFF43B548D64}">
      <dsp:nvSpPr>
        <dsp:cNvPr id="0" name=""/>
        <dsp:cNvSpPr/>
      </dsp:nvSpPr>
      <dsp:spPr>
        <a:xfrm>
          <a:off x="0" y="2363535"/>
          <a:ext cx="5924550" cy="1805017"/>
        </a:xfrm>
        <a:prstGeom prst="roundRect">
          <a:avLst/>
        </a:prstGeom>
        <a:gradFill rotWithShape="0">
          <a:gsLst>
            <a:gs pos="0">
              <a:schemeClr val="accent2">
                <a:hueOff val="2212920"/>
                <a:satOff val="10201"/>
                <a:lumOff val="1569"/>
                <a:alphaOff val="0"/>
                <a:tint val="94000"/>
                <a:satMod val="100000"/>
                <a:lumMod val="104000"/>
              </a:schemeClr>
            </a:gs>
            <a:gs pos="69000">
              <a:schemeClr val="accent2">
                <a:hueOff val="2212920"/>
                <a:satOff val="10201"/>
                <a:lumOff val="1569"/>
                <a:alphaOff val="0"/>
                <a:shade val="86000"/>
                <a:satMod val="130000"/>
                <a:lumMod val="102000"/>
              </a:schemeClr>
            </a:gs>
            <a:gs pos="100000">
              <a:schemeClr val="accent2">
                <a:hueOff val="2212920"/>
                <a:satOff val="10201"/>
                <a:lumOff val="156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See you next class: How to Talk to Adults (professional relationships)!</a:t>
          </a:r>
        </a:p>
      </dsp:txBody>
      <dsp:txXfrm>
        <a:off x="88114" y="2451649"/>
        <a:ext cx="5748322" cy="162878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3DFD52-F7ED-4031-BCB8-469AC62F845A}" type="datetimeFigureOut">
              <a:rPr lang="en-US" smtClean="0"/>
              <a:t>2/17/2025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9BD101-AAEB-45E2-8254-DDBE8FD5B754}" type="slidenum">
              <a:rPr lang="en-US" smtClean="0"/>
              <a:t>‹#›</a:t>
            </a:fld>
            <a:endParaRPr lang="en-US" dirty="0"/>
          </a:p>
        </p:txBody>
      </p:sp>
    </p:spTree>
    <p:extLst>
      <p:ext uri="{BB962C8B-B14F-4D97-AF65-F5344CB8AC3E}">
        <p14:creationId xmlns:p14="http://schemas.microsoft.com/office/powerpoint/2010/main" val="494694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9BD101-AAEB-45E2-8254-DDBE8FD5B754}" type="slidenum">
              <a:rPr lang="en-US" smtClean="0"/>
              <a:t>8</a:t>
            </a:fld>
            <a:endParaRPr lang="en-US"/>
          </a:p>
        </p:txBody>
      </p:sp>
    </p:spTree>
    <p:extLst>
      <p:ext uri="{BB962C8B-B14F-4D97-AF65-F5344CB8AC3E}">
        <p14:creationId xmlns:p14="http://schemas.microsoft.com/office/powerpoint/2010/main" val="2046895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A999E1-A4F1-464E-95C2-31CF5BE337A4}" type="datetimeFigureOut">
              <a:rPr lang="en-US" smtClean="0"/>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4D0EC9-CCF4-41D3-8CF3-EC1EF7718586}" type="slidenum">
              <a:rPr lang="en-US" smtClean="0"/>
              <a:t>‹#›</a:t>
            </a:fld>
            <a:endParaRPr lang="en-US" dirty="0"/>
          </a:p>
        </p:txBody>
      </p:sp>
    </p:spTree>
    <p:extLst>
      <p:ext uri="{BB962C8B-B14F-4D97-AF65-F5344CB8AC3E}">
        <p14:creationId xmlns:p14="http://schemas.microsoft.com/office/powerpoint/2010/main" val="4255502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A999E1-A4F1-464E-95C2-31CF5BE337A4}" type="datetimeFigureOut">
              <a:rPr lang="en-US" smtClean="0"/>
              <a:t>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4D0EC9-CCF4-41D3-8CF3-EC1EF7718586}" type="slidenum">
              <a:rPr lang="en-US" smtClean="0"/>
              <a:t>‹#›</a:t>
            </a:fld>
            <a:endParaRPr lang="en-US" dirty="0"/>
          </a:p>
        </p:txBody>
      </p:sp>
    </p:spTree>
    <p:extLst>
      <p:ext uri="{BB962C8B-B14F-4D97-AF65-F5344CB8AC3E}">
        <p14:creationId xmlns:p14="http://schemas.microsoft.com/office/powerpoint/2010/main" val="169024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A999E1-A4F1-464E-95C2-31CF5BE337A4}" type="datetimeFigureOut">
              <a:rPr lang="en-US" smtClean="0"/>
              <a:t>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4D0EC9-CCF4-41D3-8CF3-EC1EF7718586}" type="slidenum">
              <a:rPr lang="en-US" smtClean="0"/>
              <a:t>‹#›</a:t>
            </a:fld>
            <a:endParaRPr lang="en-US" dirty="0"/>
          </a:p>
        </p:txBody>
      </p:sp>
    </p:spTree>
    <p:extLst>
      <p:ext uri="{BB962C8B-B14F-4D97-AF65-F5344CB8AC3E}">
        <p14:creationId xmlns:p14="http://schemas.microsoft.com/office/powerpoint/2010/main" val="3809199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A999E1-A4F1-464E-95C2-31CF5BE337A4}" type="datetimeFigureOut">
              <a:rPr lang="en-US" smtClean="0"/>
              <a:t>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4D0EC9-CCF4-41D3-8CF3-EC1EF7718586}"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61772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A999E1-A4F1-464E-95C2-31CF5BE337A4}" type="datetimeFigureOut">
              <a:rPr lang="en-US" smtClean="0"/>
              <a:t>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4D0EC9-CCF4-41D3-8CF3-EC1EF7718586}" type="slidenum">
              <a:rPr lang="en-US" smtClean="0"/>
              <a:t>‹#›</a:t>
            </a:fld>
            <a:endParaRPr lang="en-US" dirty="0"/>
          </a:p>
        </p:txBody>
      </p:sp>
    </p:spTree>
    <p:extLst>
      <p:ext uri="{BB962C8B-B14F-4D97-AF65-F5344CB8AC3E}">
        <p14:creationId xmlns:p14="http://schemas.microsoft.com/office/powerpoint/2010/main" val="1386173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EA999E1-A4F1-464E-95C2-31CF5BE337A4}" type="datetimeFigureOut">
              <a:rPr lang="en-US" smtClean="0"/>
              <a:t>2/17/2025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4D0EC9-CCF4-41D3-8CF3-EC1EF7718586}" type="slidenum">
              <a:rPr lang="en-US" smtClean="0"/>
              <a:t>‹#›</a:t>
            </a:fld>
            <a:endParaRPr lang="en-US" dirty="0"/>
          </a:p>
        </p:txBody>
      </p:sp>
    </p:spTree>
    <p:extLst>
      <p:ext uri="{BB962C8B-B14F-4D97-AF65-F5344CB8AC3E}">
        <p14:creationId xmlns:p14="http://schemas.microsoft.com/office/powerpoint/2010/main" val="1243308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EA999E1-A4F1-464E-95C2-31CF5BE337A4}" type="datetimeFigureOut">
              <a:rPr lang="en-US" smtClean="0"/>
              <a:t>2/17/2025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4D0EC9-CCF4-41D3-8CF3-EC1EF7718586}" type="slidenum">
              <a:rPr lang="en-US" smtClean="0"/>
              <a:t>‹#›</a:t>
            </a:fld>
            <a:endParaRPr lang="en-US" dirty="0"/>
          </a:p>
        </p:txBody>
      </p:sp>
    </p:spTree>
    <p:extLst>
      <p:ext uri="{BB962C8B-B14F-4D97-AF65-F5344CB8AC3E}">
        <p14:creationId xmlns:p14="http://schemas.microsoft.com/office/powerpoint/2010/main" val="1173360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A999E1-A4F1-464E-95C2-31CF5BE337A4}" type="datetimeFigureOut">
              <a:rPr lang="en-US" smtClean="0"/>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4D0EC9-CCF4-41D3-8CF3-EC1EF7718586}" type="slidenum">
              <a:rPr lang="en-US" smtClean="0"/>
              <a:t>‹#›</a:t>
            </a:fld>
            <a:endParaRPr lang="en-US" dirty="0"/>
          </a:p>
        </p:txBody>
      </p:sp>
    </p:spTree>
    <p:extLst>
      <p:ext uri="{BB962C8B-B14F-4D97-AF65-F5344CB8AC3E}">
        <p14:creationId xmlns:p14="http://schemas.microsoft.com/office/powerpoint/2010/main" val="3577945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A999E1-A4F1-464E-95C2-31CF5BE337A4}" type="datetimeFigureOut">
              <a:rPr lang="en-US" smtClean="0"/>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4D0EC9-CCF4-41D3-8CF3-EC1EF7718586}" type="slidenum">
              <a:rPr lang="en-US" smtClean="0"/>
              <a:t>‹#›</a:t>
            </a:fld>
            <a:endParaRPr lang="en-US" dirty="0"/>
          </a:p>
        </p:txBody>
      </p:sp>
    </p:spTree>
    <p:extLst>
      <p:ext uri="{BB962C8B-B14F-4D97-AF65-F5344CB8AC3E}">
        <p14:creationId xmlns:p14="http://schemas.microsoft.com/office/powerpoint/2010/main" val="2785296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A999E1-A4F1-464E-95C2-31CF5BE337A4}" type="datetimeFigureOut">
              <a:rPr lang="en-US" smtClean="0"/>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4D0EC9-CCF4-41D3-8CF3-EC1EF7718586}" type="slidenum">
              <a:rPr lang="en-US" smtClean="0"/>
              <a:t>‹#›</a:t>
            </a:fld>
            <a:endParaRPr lang="en-US" dirty="0"/>
          </a:p>
        </p:txBody>
      </p:sp>
    </p:spTree>
    <p:extLst>
      <p:ext uri="{BB962C8B-B14F-4D97-AF65-F5344CB8AC3E}">
        <p14:creationId xmlns:p14="http://schemas.microsoft.com/office/powerpoint/2010/main" val="238889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A999E1-A4F1-464E-95C2-31CF5BE337A4}" type="datetimeFigureOut">
              <a:rPr lang="en-US" smtClean="0"/>
              <a:t>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4D0EC9-CCF4-41D3-8CF3-EC1EF7718586}" type="slidenum">
              <a:rPr lang="en-US" smtClean="0"/>
              <a:t>‹#›</a:t>
            </a:fld>
            <a:endParaRPr lang="en-US" dirty="0"/>
          </a:p>
        </p:txBody>
      </p:sp>
    </p:spTree>
    <p:extLst>
      <p:ext uri="{BB962C8B-B14F-4D97-AF65-F5344CB8AC3E}">
        <p14:creationId xmlns:p14="http://schemas.microsoft.com/office/powerpoint/2010/main" val="2248992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A999E1-A4F1-464E-95C2-31CF5BE337A4}" type="datetimeFigureOut">
              <a:rPr lang="en-US" smtClean="0"/>
              <a:t>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4D0EC9-CCF4-41D3-8CF3-EC1EF7718586}" type="slidenum">
              <a:rPr lang="en-US" smtClean="0"/>
              <a:t>‹#›</a:t>
            </a:fld>
            <a:endParaRPr lang="en-US" dirty="0"/>
          </a:p>
        </p:txBody>
      </p:sp>
    </p:spTree>
    <p:extLst>
      <p:ext uri="{BB962C8B-B14F-4D97-AF65-F5344CB8AC3E}">
        <p14:creationId xmlns:p14="http://schemas.microsoft.com/office/powerpoint/2010/main" val="853450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A999E1-A4F1-464E-95C2-31CF5BE337A4}" type="datetimeFigureOut">
              <a:rPr lang="en-US" smtClean="0"/>
              <a:t>2/17/2025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4D0EC9-CCF4-41D3-8CF3-EC1EF7718586}" type="slidenum">
              <a:rPr lang="en-US" smtClean="0"/>
              <a:t>‹#›</a:t>
            </a:fld>
            <a:endParaRPr lang="en-US" dirty="0"/>
          </a:p>
        </p:txBody>
      </p:sp>
    </p:spTree>
    <p:extLst>
      <p:ext uri="{BB962C8B-B14F-4D97-AF65-F5344CB8AC3E}">
        <p14:creationId xmlns:p14="http://schemas.microsoft.com/office/powerpoint/2010/main" val="1420212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A999E1-A4F1-464E-95C2-31CF5BE337A4}" type="datetimeFigureOut">
              <a:rPr lang="en-US" smtClean="0"/>
              <a:t>2/17/2025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4D0EC9-CCF4-41D3-8CF3-EC1EF7718586}" type="slidenum">
              <a:rPr lang="en-US" smtClean="0"/>
              <a:t>‹#›</a:t>
            </a:fld>
            <a:endParaRPr lang="en-US" dirty="0"/>
          </a:p>
        </p:txBody>
      </p:sp>
    </p:spTree>
    <p:extLst>
      <p:ext uri="{BB962C8B-B14F-4D97-AF65-F5344CB8AC3E}">
        <p14:creationId xmlns:p14="http://schemas.microsoft.com/office/powerpoint/2010/main" val="84360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999E1-A4F1-464E-95C2-31CF5BE337A4}" type="datetimeFigureOut">
              <a:rPr lang="en-US" smtClean="0"/>
              <a:t>2/17/2025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4D0EC9-CCF4-41D3-8CF3-EC1EF7718586}" type="slidenum">
              <a:rPr lang="en-US" smtClean="0"/>
              <a:t>‹#›</a:t>
            </a:fld>
            <a:endParaRPr lang="en-US" dirty="0"/>
          </a:p>
        </p:txBody>
      </p:sp>
    </p:spTree>
    <p:extLst>
      <p:ext uri="{BB962C8B-B14F-4D97-AF65-F5344CB8AC3E}">
        <p14:creationId xmlns:p14="http://schemas.microsoft.com/office/powerpoint/2010/main" val="1131064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A999E1-A4F1-464E-95C2-31CF5BE337A4}" type="datetimeFigureOut">
              <a:rPr lang="en-US" smtClean="0"/>
              <a:t>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4D0EC9-CCF4-41D3-8CF3-EC1EF7718586}" type="slidenum">
              <a:rPr lang="en-US" smtClean="0"/>
              <a:t>‹#›</a:t>
            </a:fld>
            <a:endParaRPr lang="en-US" dirty="0"/>
          </a:p>
        </p:txBody>
      </p:sp>
    </p:spTree>
    <p:extLst>
      <p:ext uri="{BB962C8B-B14F-4D97-AF65-F5344CB8AC3E}">
        <p14:creationId xmlns:p14="http://schemas.microsoft.com/office/powerpoint/2010/main" val="2225796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A999E1-A4F1-464E-95C2-31CF5BE337A4}" type="datetimeFigureOut">
              <a:rPr lang="en-US" smtClean="0"/>
              <a:t>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4D0EC9-CCF4-41D3-8CF3-EC1EF7718586}" type="slidenum">
              <a:rPr lang="en-US" smtClean="0"/>
              <a:t>‹#›</a:t>
            </a:fld>
            <a:endParaRPr lang="en-US" dirty="0"/>
          </a:p>
        </p:txBody>
      </p:sp>
    </p:spTree>
    <p:extLst>
      <p:ext uri="{BB962C8B-B14F-4D97-AF65-F5344CB8AC3E}">
        <p14:creationId xmlns:p14="http://schemas.microsoft.com/office/powerpoint/2010/main" val="742412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EA999E1-A4F1-464E-95C2-31CF5BE337A4}" type="datetimeFigureOut">
              <a:rPr lang="en-US" smtClean="0"/>
              <a:t>2/17/2025</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34D0EC9-CCF4-41D3-8CF3-EC1EF7718586}" type="slidenum">
              <a:rPr lang="en-US" smtClean="0"/>
              <a:t>‹#›</a:t>
            </a:fld>
            <a:endParaRPr lang="en-US" dirty="0"/>
          </a:p>
        </p:txBody>
      </p:sp>
    </p:spTree>
    <p:extLst>
      <p:ext uri="{BB962C8B-B14F-4D97-AF65-F5344CB8AC3E}">
        <p14:creationId xmlns:p14="http://schemas.microsoft.com/office/powerpoint/2010/main" val="247156742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Y16P3I0doEg?feature=oembed" TargetMode="Externa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ngpf.org/bank-si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hyperlink" Target="https://ksrevisor.org/statutes/chapters/ch09/009_012_0004.html"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04981-94DE-D34D-DE26-84334A7DA90F}"/>
              </a:ext>
            </a:extLst>
          </p:cNvPr>
          <p:cNvSpPr>
            <a:spLocks noGrp="1"/>
          </p:cNvSpPr>
          <p:nvPr>
            <p:ph type="ctrTitle"/>
          </p:nvPr>
        </p:nvSpPr>
        <p:spPr/>
        <p:txBody>
          <a:bodyPr/>
          <a:lstStyle/>
          <a:p>
            <a:r>
              <a:rPr lang="en-US" dirty="0"/>
              <a:t>Get and Maintain a Bank Account</a:t>
            </a:r>
          </a:p>
        </p:txBody>
      </p:sp>
      <p:sp>
        <p:nvSpPr>
          <p:cNvPr id="3" name="Subtitle 2">
            <a:extLst>
              <a:ext uri="{FF2B5EF4-FFF2-40B4-BE49-F238E27FC236}">
                <a16:creationId xmlns:a16="http://schemas.microsoft.com/office/drawing/2014/main" id="{B3F1AA82-1C01-4D5B-CBA4-2EFC002E6833}"/>
              </a:ext>
            </a:extLst>
          </p:cNvPr>
          <p:cNvSpPr>
            <a:spLocks noGrp="1"/>
          </p:cNvSpPr>
          <p:nvPr>
            <p:ph type="subTitle" idx="1"/>
          </p:nvPr>
        </p:nvSpPr>
        <p:spPr/>
        <p:txBody>
          <a:bodyPr/>
          <a:lstStyle/>
          <a:p>
            <a:r>
              <a:rPr lang="en-US" dirty="0"/>
              <a:t>Teacher: Sam</a:t>
            </a:r>
          </a:p>
        </p:txBody>
      </p:sp>
    </p:spTree>
    <p:extLst>
      <p:ext uri="{BB962C8B-B14F-4D97-AF65-F5344CB8AC3E}">
        <p14:creationId xmlns:p14="http://schemas.microsoft.com/office/powerpoint/2010/main" val="80052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3B32F-AD4F-6038-2A6D-D87530C8272A}"/>
              </a:ext>
            </a:extLst>
          </p:cNvPr>
          <p:cNvSpPr>
            <a:spLocks noGrp="1"/>
          </p:cNvSpPr>
          <p:nvPr>
            <p:ph type="title"/>
          </p:nvPr>
        </p:nvSpPr>
        <p:spPr/>
        <p:txBody>
          <a:bodyPr>
            <a:normAutofit/>
          </a:bodyPr>
          <a:lstStyle/>
          <a:p>
            <a:r>
              <a:rPr lang="en-US" sz="2800" dirty="0"/>
              <a:t>Rule of </a:t>
            </a:r>
            <a:r>
              <a:rPr lang="en-US" sz="2800" dirty="0">
                <a:solidFill>
                  <a:schemeClr val="accent6"/>
                </a:solidFill>
              </a:rPr>
              <a:t>72</a:t>
            </a:r>
            <a:r>
              <a:rPr lang="en-US" sz="2800" dirty="0"/>
              <a:t> (what the heck is interest rate?)</a:t>
            </a:r>
          </a:p>
        </p:txBody>
      </p:sp>
      <p:sp>
        <p:nvSpPr>
          <p:cNvPr id="3" name="Content Placeholder 2">
            <a:extLst>
              <a:ext uri="{FF2B5EF4-FFF2-40B4-BE49-F238E27FC236}">
                <a16:creationId xmlns:a16="http://schemas.microsoft.com/office/drawing/2014/main" id="{9E12CA96-88B6-7A2A-1748-FEEC792592B0}"/>
              </a:ext>
            </a:extLst>
          </p:cNvPr>
          <p:cNvSpPr>
            <a:spLocks noGrp="1"/>
          </p:cNvSpPr>
          <p:nvPr>
            <p:ph idx="1"/>
          </p:nvPr>
        </p:nvSpPr>
        <p:spPr/>
        <p:txBody>
          <a:bodyPr/>
          <a:lstStyle/>
          <a:p>
            <a:r>
              <a:rPr lang="en-US" dirty="0"/>
              <a:t>Interest rate is how much money a bank (or other financial institution) will give you if they can hold your money. If the interest rate is </a:t>
            </a:r>
            <a:r>
              <a:rPr lang="en-US" dirty="0">
                <a:solidFill>
                  <a:srgbClr val="92D050"/>
                </a:solidFill>
              </a:rPr>
              <a:t>3%</a:t>
            </a:r>
            <a:r>
              <a:rPr lang="en-US" dirty="0"/>
              <a:t>, they will give you an extra </a:t>
            </a:r>
            <a:r>
              <a:rPr lang="en-US" dirty="0">
                <a:solidFill>
                  <a:srgbClr val="92D050"/>
                </a:solidFill>
              </a:rPr>
              <a:t>3%</a:t>
            </a:r>
            <a:r>
              <a:rPr lang="en-US" dirty="0"/>
              <a:t> of your money back for free.</a:t>
            </a:r>
          </a:p>
          <a:p>
            <a:r>
              <a:rPr lang="en-US" dirty="0"/>
              <a:t>What does that mean in reality? </a:t>
            </a:r>
          </a:p>
        </p:txBody>
      </p:sp>
      <p:sp>
        <p:nvSpPr>
          <p:cNvPr id="4" name="Rectangle 3">
            <a:extLst>
              <a:ext uri="{FF2B5EF4-FFF2-40B4-BE49-F238E27FC236}">
                <a16:creationId xmlns:a16="http://schemas.microsoft.com/office/drawing/2014/main" id="{243690C5-EF37-25AD-0B65-DBB469840607}"/>
              </a:ext>
            </a:extLst>
          </p:cNvPr>
          <p:cNvSpPr/>
          <p:nvPr/>
        </p:nvSpPr>
        <p:spPr>
          <a:xfrm>
            <a:off x="1642246" y="4075712"/>
            <a:ext cx="8896859" cy="2031325"/>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6"/>
                </a:solidFill>
                <a:effectLst>
                  <a:outerShdw blurRad="12700" dist="38100" dir="2700000" algn="tl" rotWithShape="0">
                    <a:schemeClr val="bg1">
                      <a:lumMod val="50000"/>
                    </a:schemeClr>
                  </a:outerShdw>
                </a:effectLst>
              </a:rPr>
              <a:t>72</a:t>
            </a: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t>
            </a:r>
            <a:r>
              <a:rPr lang="en-US" sz="5400" b="1" cap="none" spc="0" dirty="0">
                <a:ln w="9525">
                  <a:solidFill>
                    <a:schemeClr val="bg1"/>
                  </a:solidFill>
                  <a:prstDash val="solid"/>
                </a:ln>
                <a:solidFill>
                  <a:srgbClr val="92D050"/>
                </a:solidFill>
                <a:effectLst>
                  <a:outerShdw blurRad="12700" dist="38100" dir="2700000" algn="tl" rotWithShape="0">
                    <a:schemeClr val="bg1">
                      <a:lumMod val="50000"/>
                    </a:schemeClr>
                  </a:outerShdw>
                </a:effectLst>
              </a:rPr>
              <a:t>Interest Rate</a:t>
            </a: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 </a:t>
            </a:r>
          </a:p>
          <a:p>
            <a:pPr algn="ctr"/>
            <a:r>
              <a:rPr lang="en-US" sz="3600" b="1" cap="none" spc="0" dirty="0">
                <a:ln w="9525">
                  <a:solidFill>
                    <a:schemeClr val="bg1"/>
                  </a:solidFill>
                  <a:prstDash val="solid"/>
                </a:ln>
                <a:solidFill>
                  <a:srgbClr val="0070C0"/>
                </a:solidFill>
                <a:effectLst>
                  <a:outerShdw blurRad="12700" dist="38100" dir="2700000" algn="tl" rotWithShape="0">
                    <a:schemeClr val="bg1">
                      <a:lumMod val="50000"/>
                    </a:schemeClr>
                  </a:outerShdw>
                </a:effectLst>
              </a:rPr>
              <a:t>How many years to double your money</a:t>
            </a:r>
          </a:p>
          <a:p>
            <a:pPr algn="ctr"/>
            <a:r>
              <a:rPr lang="en-US" sz="3600" b="1" dirty="0">
                <a:ln w="9525">
                  <a:solidFill>
                    <a:schemeClr val="bg1"/>
                  </a:solidFill>
                  <a:prstDash val="solid"/>
                </a:ln>
                <a:solidFill>
                  <a:schemeClr val="accent6"/>
                </a:solidFill>
                <a:effectLst>
                  <a:outerShdw blurRad="12700" dist="38100" dir="2700000" algn="tl" rotWithShape="0">
                    <a:schemeClr val="bg1">
                      <a:lumMod val="50000"/>
                    </a:schemeClr>
                  </a:outerShdw>
                </a:effectLst>
              </a:rPr>
              <a:t>72</a:t>
            </a:r>
            <a:r>
              <a:rPr lang="en-US" sz="3600" b="1" dirty="0">
                <a:ln w="9525">
                  <a:solidFill>
                    <a:schemeClr val="bg1"/>
                  </a:solidFill>
                  <a:prstDash val="solid"/>
                </a:ln>
                <a:effectLst>
                  <a:outerShdw blurRad="12700" dist="38100" dir="2700000" algn="tl" rotWithShape="0">
                    <a:schemeClr val="bg1">
                      <a:lumMod val="50000"/>
                    </a:schemeClr>
                  </a:outerShdw>
                </a:effectLst>
              </a:rPr>
              <a:t>/</a:t>
            </a:r>
            <a:r>
              <a:rPr lang="en-US" sz="3600" b="1" dirty="0">
                <a:ln w="9525">
                  <a:solidFill>
                    <a:schemeClr val="bg1"/>
                  </a:solidFill>
                  <a:prstDash val="solid"/>
                </a:ln>
                <a:solidFill>
                  <a:srgbClr val="92D050"/>
                </a:solidFill>
                <a:effectLst>
                  <a:outerShdw blurRad="12700" dist="38100" dir="2700000" algn="tl" rotWithShape="0">
                    <a:schemeClr val="bg1">
                      <a:lumMod val="50000"/>
                    </a:schemeClr>
                  </a:outerShdw>
                </a:effectLst>
              </a:rPr>
              <a:t>3% </a:t>
            </a:r>
            <a:r>
              <a:rPr lang="en-US" sz="3600" b="1" dirty="0">
                <a:ln w="9525">
                  <a:solidFill>
                    <a:schemeClr val="bg1"/>
                  </a:solidFill>
                  <a:prstDash val="solid"/>
                </a:ln>
                <a:effectLst>
                  <a:outerShdw blurRad="12700" dist="38100" dir="2700000" algn="tl" rotWithShape="0">
                    <a:schemeClr val="bg1">
                      <a:lumMod val="50000"/>
                    </a:schemeClr>
                  </a:outerShdw>
                </a:effectLst>
              </a:rPr>
              <a:t>= </a:t>
            </a:r>
            <a:r>
              <a:rPr lang="en-US" sz="3600" b="1" dirty="0">
                <a:ln w="9525">
                  <a:solidFill>
                    <a:schemeClr val="bg1"/>
                  </a:solidFill>
                  <a:prstDash val="solid"/>
                </a:ln>
                <a:solidFill>
                  <a:srgbClr val="0070C0"/>
                </a:solidFill>
                <a:effectLst>
                  <a:outerShdw blurRad="12700" dist="38100" dir="2700000" algn="tl" rotWithShape="0">
                    <a:schemeClr val="bg1">
                      <a:lumMod val="50000"/>
                    </a:schemeClr>
                  </a:outerShdw>
                </a:effectLst>
              </a:rPr>
              <a:t>24 years</a:t>
            </a:r>
          </a:p>
        </p:txBody>
      </p:sp>
    </p:spTree>
    <p:extLst>
      <p:ext uri="{BB962C8B-B14F-4D97-AF65-F5344CB8AC3E}">
        <p14:creationId xmlns:p14="http://schemas.microsoft.com/office/powerpoint/2010/main" val="1646965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C6EEB-734E-5C41-7BC4-CBBAAA0C7DEB}"/>
              </a:ext>
            </a:extLst>
          </p:cNvPr>
          <p:cNvSpPr>
            <a:spLocks noGrp="1"/>
          </p:cNvSpPr>
          <p:nvPr>
            <p:ph type="title"/>
          </p:nvPr>
        </p:nvSpPr>
        <p:spPr>
          <a:xfrm>
            <a:off x="8333908" y="707221"/>
            <a:ext cx="3214625" cy="997640"/>
          </a:xfrm>
        </p:spPr>
        <p:txBody>
          <a:bodyPr anchor="b">
            <a:noAutofit/>
          </a:bodyPr>
          <a:lstStyle/>
          <a:p>
            <a:r>
              <a:rPr lang="en-US" sz="3600" dirty="0"/>
              <a:t>Fry’s bank account</a:t>
            </a:r>
          </a:p>
        </p:txBody>
      </p:sp>
      <p:pic>
        <p:nvPicPr>
          <p:cNvPr id="4" name="Online Media 3" title="Futurama - Fry checks his bank account...">
            <a:hlinkClick r:id="" action="ppaction://media"/>
            <a:extLst>
              <a:ext uri="{FF2B5EF4-FFF2-40B4-BE49-F238E27FC236}">
                <a16:creationId xmlns:a16="http://schemas.microsoft.com/office/drawing/2014/main" id="{FA0B0FE3-B79B-4769-D34D-53530607B4DB}"/>
              </a:ext>
            </a:extLst>
          </p:cNvPr>
          <p:cNvPicPr>
            <a:picLocks noRot="1" noChangeAspect="1"/>
          </p:cNvPicPr>
          <p:nvPr>
            <a:videoFile r:link="rId1"/>
          </p:nvPr>
        </p:nvPicPr>
        <p:blipFill>
          <a:blip r:embed="rId4"/>
          <a:stretch>
            <a:fillRect/>
          </a:stretch>
        </p:blipFill>
        <p:spPr>
          <a:xfrm>
            <a:off x="643467" y="724155"/>
            <a:ext cx="7212920" cy="5409690"/>
          </a:xfrm>
          <a:prstGeom prst="rect">
            <a:avLst/>
          </a:prstGeom>
        </p:spPr>
      </p:pic>
      <p:sp>
        <p:nvSpPr>
          <p:cNvPr id="8" name="Content Placeholder 7">
            <a:extLst>
              <a:ext uri="{FF2B5EF4-FFF2-40B4-BE49-F238E27FC236}">
                <a16:creationId xmlns:a16="http://schemas.microsoft.com/office/drawing/2014/main" id="{477244AC-9727-FB63-3B5E-71A49E2DAB75}"/>
              </a:ext>
            </a:extLst>
          </p:cNvPr>
          <p:cNvSpPr>
            <a:spLocks noGrp="1"/>
          </p:cNvSpPr>
          <p:nvPr>
            <p:ph idx="1"/>
          </p:nvPr>
        </p:nvSpPr>
        <p:spPr>
          <a:xfrm>
            <a:off x="8428734" y="1798320"/>
            <a:ext cx="3214625" cy="4257040"/>
          </a:xfrm>
        </p:spPr>
        <p:txBody>
          <a:bodyPr anchor="ctr">
            <a:normAutofit fontScale="85000" lnSpcReduction="20000"/>
          </a:bodyPr>
          <a:lstStyle/>
          <a:p>
            <a:pPr marL="0" indent="0">
              <a:buNone/>
            </a:pPr>
            <a:r>
              <a:rPr lang="en-US" sz="3200" dirty="0"/>
              <a:t>Balance in 2000: $0.93</a:t>
            </a:r>
          </a:p>
          <a:p>
            <a:pPr marL="0" indent="0">
              <a:buNone/>
            </a:pPr>
            <a:endParaRPr lang="en-US" sz="3200" dirty="0"/>
          </a:p>
          <a:p>
            <a:pPr marL="0" indent="0">
              <a:buNone/>
            </a:pPr>
            <a:r>
              <a:rPr lang="en-US" sz="3200" dirty="0"/>
              <a:t>2.25% interest over 1000 years</a:t>
            </a:r>
          </a:p>
          <a:p>
            <a:pPr marL="0" indent="0">
              <a:buNone/>
            </a:pPr>
            <a:endParaRPr lang="en-US" sz="3200" dirty="0"/>
          </a:p>
          <a:p>
            <a:pPr marL="0" indent="0">
              <a:buNone/>
            </a:pPr>
            <a:r>
              <a:rPr lang="en-US" sz="3200" dirty="0"/>
              <a:t>Balance in 3000:</a:t>
            </a:r>
          </a:p>
          <a:p>
            <a:pPr marL="0" indent="0">
              <a:buNone/>
            </a:pPr>
            <a:r>
              <a:rPr lang="en-US" sz="3200" dirty="0"/>
              <a:t>$4,283,508,449.72</a:t>
            </a:r>
          </a:p>
          <a:p>
            <a:pPr marL="0" indent="0">
              <a:buNone/>
            </a:pPr>
            <a:endParaRPr lang="en-US" sz="3200" dirty="0"/>
          </a:p>
        </p:txBody>
      </p:sp>
    </p:spTree>
    <p:extLst>
      <p:ext uri="{BB962C8B-B14F-4D97-AF65-F5344CB8AC3E}">
        <p14:creationId xmlns:p14="http://schemas.microsoft.com/office/powerpoint/2010/main" val="7759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1" fill="hold" display="0">
                  <p:stCondLst>
                    <p:cond delay="indefinite"/>
                  </p:stCondLst>
                </p:cTn>
                <p:tgtEl>
                  <p:spTgt spid="4"/>
                </p:tgtEl>
              </p:cMediaNode>
            </p:video>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1" name="Picture 10" descr="Pile of American dollar banknotes">
            <a:extLst>
              <a:ext uri="{FF2B5EF4-FFF2-40B4-BE49-F238E27FC236}">
                <a16:creationId xmlns:a16="http://schemas.microsoft.com/office/drawing/2014/main" id="{1D22943F-32ED-4FE9-1C62-7C1FF1A39412}"/>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t="12774" b="12249"/>
          <a:stretch/>
        </p:blipFill>
        <p:spPr>
          <a:xfrm>
            <a:off x="20" y="2030"/>
            <a:ext cx="12191980" cy="6855970"/>
          </a:xfrm>
          <a:prstGeom prst="rect">
            <a:avLst/>
          </a:prstGeom>
        </p:spPr>
      </p:pic>
      <p:sp>
        <p:nvSpPr>
          <p:cNvPr id="16" name="Rectangle 15">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53C9D449-8C89-AB5B-9A67-551D80C84BDE}"/>
              </a:ext>
            </a:extLst>
          </p:cNvPr>
          <p:cNvSpPr>
            <a:spLocks noGrp="1"/>
          </p:cNvSpPr>
          <p:nvPr>
            <p:ph type="title"/>
          </p:nvPr>
        </p:nvSpPr>
        <p:spPr>
          <a:xfrm>
            <a:off x="913794" y="0"/>
            <a:ext cx="10353761" cy="1326321"/>
          </a:xfrm>
        </p:spPr>
        <p:txBody>
          <a:bodyPr>
            <a:normAutofit/>
          </a:bodyPr>
          <a:lstStyle/>
          <a:p>
            <a:r>
              <a:rPr lang="en-US" dirty="0"/>
              <a:t>Who has earned your money?</a:t>
            </a:r>
          </a:p>
        </p:txBody>
      </p:sp>
      <p:sp>
        <p:nvSpPr>
          <p:cNvPr id="3" name="Content Placeholder 2">
            <a:extLst>
              <a:ext uri="{FF2B5EF4-FFF2-40B4-BE49-F238E27FC236}">
                <a16:creationId xmlns:a16="http://schemas.microsoft.com/office/drawing/2014/main" id="{B022803F-ECEF-B0DB-C75E-28139EDD0BA5}"/>
              </a:ext>
            </a:extLst>
          </p:cNvPr>
          <p:cNvSpPr>
            <a:spLocks noGrp="1"/>
          </p:cNvSpPr>
          <p:nvPr>
            <p:ph idx="1"/>
          </p:nvPr>
        </p:nvSpPr>
        <p:spPr>
          <a:xfrm>
            <a:off x="396240" y="1161344"/>
            <a:ext cx="11460480" cy="5442656"/>
          </a:xfrm>
        </p:spPr>
        <p:txBody>
          <a:bodyPr>
            <a:normAutofit/>
          </a:bodyPr>
          <a:lstStyle/>
          <a:p>
            <a:r>
              <a:rPr lang="en-US" dirty="0"/>
              <a:t>When a check comes in for the work you do, </a:t>
            </a:r>
            <a:r>
              <a:rPr lang="en-US" b="1" dirty="0"/>
              <a:t>who should you be giving the money to first?</a:t>
            </a:r>
            <a:r>
              <a:rPr lang="en-US" dirty="0"/>
              <a:t> </a:t>
            </a:r>
          </a:p>
          <a:p>
            <a:pPr lvl="1"/>
            <a:r>
              <a:rPr lang="en-US" dirty="0"/>
              <a:t>You have a lot of options. There will always be something to buy and an experience to pay for.</a:t>
            </a:r>
          </a:p>
          <a:p>
            <a:pPr lvl="2"/>
            <a:r>
              <a:rPr lang="en-US" dirty="0"/>
              <a:t>all-pink clothes</a:t>
            </a:r>
          </a:p>
          <a:p>
            <a:pPr lvl="2"/>
            <a:r>
              <a:rPr lang="en-US" dirty="0"/>
              <a:t>food delivery</a:t>
            </a:r>
          </a:p>
          <a:p>
            <a:pPr lvl="2"/>
            <a:r>
              <a:rPr lang="en-US" dirty="0"/>
              <a:t>V-bucks</a:t>
            </a:r>
          </a:p>
          <a:p>
            <a:pPr lvl="2"/>
            <a:r>
              <a:rPr lang="en-US" dirty="0"/>
              <a:t>a used Gameboy Color from 1999</a:t>
            </a:r>
          </a:p>
          <a:p>
            <a:pPr lvl="2"/>
            <a:r>
              <a:rPr lang="en-US" dirty="0"/>
              <a:t>rollerblades</a:t>
            </a:r>
          </a:p>
          <a:p>
            <a:pPr lvl="2"/>
            <a:r>
              <a:rPr lang="en-US" dirty="0"/>
              <a:t>broken keyboards</a:t>
            </a:r>
          </a:p>
          <a:p>
            <a:pPr lvl="2"/>
            <a:r>
              <a:rPr lang="en-US" dirty="0"/>
              <a:t>kneeboards</a:t>
            </a:r>
          </a:p>
          <a:p>
            <a:pPr lvl="2"/>
            <a:r>
              <a:rPr lang="en-US" dirty="0"/>
              <a:t>a flight to Hawaii</a:t>
            </a:r>
          </a:p>
          <a:p>
            <a:pPr lvl="2"/>
            <a:r>
              <a:rPr lang="en-US" dirty="0"/>
              <a:t>a Photoshop account to fake like you flew to Hawaii</a:t>
            </a:r>
          </a:p>
          <a:p>
            <a:pPr lvl="2"/>
            <a:r>
              <a:rPr lang="en-US" dirty="0"/>
              <a:t>or any other number of things. </a:t>
            </a:r>
          </a:p>
          <a:p>
            <a:r>
              <a:rPr lang="en-US" dirty="0"/>
              <a:t>But </a:t>
            </a:r>
            <a:r>
              <a:rPr lang="en-US" b="1" dirty="0"/>
              <a:t>who has earned your money?</a:t>
            </a:r>
            <a:r>
              <a:rPr lang="en-US" dirty="0"/>
              <a:t> </a:t>
            </a:r>
          </a:p>
        </p:txBody>
      </p:sp>
    </p:spTree>
    <p:extLst>
      <p:ext uri="{BB962C8B-B14F-4D97-AF65-F5344CB8AC3E}">
        <p14:creationId xmlns:p14="http://schemas.microsoft.com/office/powerpoint/2010/main" val="7948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a:extLst>
            <a:ext uri="{FF2B5EF4-FFF2-40B4-BE49-F238E27FC236}">
              <a16:creationId xmlns:a16="http://schemas.microsoft.com/office/drawing/2014/main" id="{219B0B76-B6F8-5F19-C978-458F2A275507}"/>
            </a:ext>
          </a:extLst>
        </p:cNvPr>
        <p:cNvGrpSpPr/>
        <p:nvPr/>
      </p:nvGrpSpPr>
      <p:grpSpPr>
        <a:xfrm>
          <a:off x="0" y="0"/>
          <a:ext cx="0" cy="0"/>
          <a:chOff x="0" y="0"/>
          <a:chExt cx="0" cy="0"/>
        </a:xfrm>
      </p:grpSpPr>
      <p:pic>
        <p:nvPicPr>
          <p:cNvPr id="11" name="Picture 10" descr="Pile of American dollar banknotes">
            <a:extLst>
              <a:ext uri="{FF2B5EF4-FFF2-40B4-BE49-F238E27FC236}">
                <a16:creationId xmlns:a16="http://schemas.microsoft.com/office/drawing/2014/main" id="{C777DC08-9065-E7CA-2B32-D2AD5036AB49}"/>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t="12774" b="12249"/>
          <a:stretch/>
        </p:blipFill>
        <p:spPr>
          <a:xfrm>
            <a:off x="20" y="2030"/>
            <a:ext cx="12191980" cy="6855970"/>
          </a:xfrm>
          <a:prstGeom prst="rect">
            <a:avLst/>
          </a:prstGeom>
        </p:spPr>
      </p:pic>
      <p:sp>
        <p:nvSpPr>
          <p:cNvPr id="16" name="Rectangle 15">
            <a:extLst>
              <a:ext uri="{FF2B5EF4-FFF2-40B4-BE49-F238E27FC236}">
                <a16:creationId xmlns:a16="http://schemas.microsoft.com/office/drawing/2014/main" id="{5E6E2C69-D51D-E315-0692-03397DA6E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57C9608F-5E51-9432-E522-C8ED89B892AB}"/>
              </a:ext>
            </a:extLst>
          </p:cNvPr>
          <p:cNvSpPr>
            <a:spLocks noGrp="1"/>
          </p:cNvSpPr>
          <p:nvPr>
            <p:ph type="title"/>
          </p:nvPr>
        </p:nvSpPr>
        <p:spPr>
          <a:xfrm>
            <a:off x="822354" y="1500919"/>
            <a:ext cx="10353761" cy="1326321"/>
          </a:xfrm>
        </p:spPr>
        <p:txBody>
          <a:bodyPr>
            <a:noAutofit/>
          </a:bodyPr>
          <a:lstStyle/>
          <a:p>
            <a:r>
              <a:rPr lang="en-US" sz="6600" dirty="0"/>
              <a:t>YOU. YOU EARNED THAT MONEY</a:t>
            </a:r>
          </a:p>
        </p:txBody>
      </p:sp>
      <p:sp>
        <p:nvSpPr>
          <p:cNvPr id="5" name="Content Placeholder 4">
            <a:extLst>
              <a:ext uri="{FF2B5EF4-FFF2-40B4-BE49-F238E27FC236}">
                <a16:creationId xmlns:a16="http://schemas.microsoft.com/office/drawing/2014/main" id="{F888EC8E-09F3-12DB-BB4E-52E97168D58B}"/>
              </a:ext>
            </a:extLst>
          </p:cNvPr>
          <p:cNvSpPr>
            <a:spLocks noGrp="1"/>
          </p:cNvSpPr>
          <p:nvPr>
            <p:ph idx="1"/>
          </p:nvPr>
        </p:nvSpPr>
        <p:spPr/>
        <p:txBody>
          <a:bodyPr/>
          <a:lstStyle/>
          <a:p>
            <a:endParaRPr lang="en-US"/>
          </a:p>
        </p:txBody>
      </p:sp>
      <p:sp>
        <p:nvSpPr>
          <p:cNvPr id="6" name="Title 1">
            <a:extLst>
              <a:ext uri="{FF2B5EF4-FFF2-40B4-BE49-F238E27FC236}">
                <a16:creationId xmlns:a16="http://schemas.microsoft.com/office/drawing/2014/main" id="{FE986CD1-6813-EA12-0A87-6578D75351F5}"/>
              </a:ext>
            </a:extLst>
          </p:cNvPr>
          <p:cNvSpPr txBox="1">
            <a:spLocks/>
          </p:cNvSpPr>
          <p:nvPr/>
        </p:nvSpPr>
        <p:spPr>
          <a:xfrm>
            <a:off x="1015394" y="4377751"/>
            <a:ext cx="10353761" cy="13263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r>
              <a:rPr lang="en-US" sz="6600" dirty="0"/>
              <a:t>PAY YOURSELF FIRST!</a:t>
            </a:r>
          </a:p>
        </p:txBody>
      </p:sp>
    </p:spTree>
    <p:extLst>
      <p:ext uri="{BB962C8B-B14F-4D97-AF65-F5344CB8AC3E}">
        <p14:creationId xmlns:p14="http://schemas.microsoft.com/office/powerpoint/2010/main" val="1919178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a:extLst>
            <a:ext uri="{FF2B5EF4-FFF2-40B4-BE49-F238E27FC236}">
              <a16:creationId xmlns:a16="http://schemas.microsoft.com/office/drawing/2014/main" id="{BB604640-BA2C-1C53-10C1-4E08350DB3A6}"/>
            </a:ext>
          </a:extLst>
        </p:cNvPr>
        <p:cNvGrpSpPr/>
        <p:nvPr/>
      </p:nvGrpSpPr>
      <p:grpSpPr>
        <a:xfrm>
          <a:off x="0" y="0"/>
          <a:ext cx="0" cy="0"/>
          <a:chOff x="0" y="0"/>
          <a:chExt cx="0" cy="0"/>
        </a:xfrm>
      </p:grpSpPr>
      <p:pic>
        <p:nvPicPr>
          <p:cNvPr id="11" name="Picture 10" descr="Pile of American dollar banknotes">
            <a:extLst>
              <a:ext uri="{FF2B5EF4-FFF2-40B4-BE49-F238E27FC236}">
                <a16:creationId xmlns:a16="http://schemas.microsoft.com/office/drawing/2014/main" id="{7EAA6211-0AAF-8A66-0A1E-FEFF1A02BCC9}"/>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t="12774" b="12249"/>
          <a:stretch/>
        </p:blipFill>
        <p:spPr>
          <a:xfrm>
            <a:off x="20" y="2030"/>
            <a:ext cx="12191980" cy="6855970"/>
          </a:xfrm>
          <a:prstGeom prst="rect">
            <a:avLst/>
          </a:prstGeom>
        </p:spPr>
      </p:pic>
      <p:sp>
        <p:nvSpPr>
          <p:cNvPr id="16" name="Rectangle 15">
            <a:extLst>
              <a:ext uri="{FF2B5EF4-FFF2-40B4-BE49-F238E27FC236}">
                <a16:creationId xmlns:a16="http://schemas.microsoft.com/office/drawing/2014/main" id="{7D39C4E2-2235-C2A1-6619-324F00E9E1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F46B31C8-0EDF-38CF-16BF-B8B4B8E3EF06}"/>
              </a:ext>
            </a:extLst>
          </p:cNvPr>
          <p:cNvSpPr>
            <a:spLocks noGrp="1"/>
          </p:cNvSpPr>
          <p:nvPr>
            <p:ph type="title"/>
          </p:nvPr>
        </p:nvSpPr>
        <p:spPr>
          <a:xfrm>
            <a:off x="919119" y="461839"/>
            <a:ext cx="10353761" cy="1326321"/>
          </a:xfrm>
        </p:spPr>
        <p:txBody>
          <a:bodyPr>
            <a:normAutofit/>
          </a:bodyPr>
          <a:lstStyle/>
          <a:p>
            <a:r>
              <a:rPr lang="en-US" dirty="0"/>
              <a:t>Once you pay yourself, who’s next?</a:t>
            </a:r>
          </a:p>
        </p:txBody>
      </p:sp>
      <p:sp>
        <p:nvSpPr>
          <p:cNvPr id="3" name="Content Placeholder 2">
            <a:extLst>
              <a:ext uri="{FF2B5EF4-FFF2-40B4-BE49-F238E27FC236}">
                <a16:creationId xmlns:a16="http://schemas.microsoft.com/office/drawing/2014/main" id="{425E9EC4-5193-48AA-CFF8-E009DFE89BE5}"/>
              </a:ext>
            </a:extLst>
          </p:cNvPr>
          <p:cNvSpPr>
            <a:spLocks noGrp="1"/>
          </p:cNvSpPr>
          <p:nvPr>
            <p:ph idx="1"/>
          </p:nvPr>
        </p:nvSpPr>
        <p:spPr>
          <a:xfrm>
            <a:off x="1371600" y="2042160"/>
            <a:ext cx="9022080" cy="4561840"/>
          </a:xfrm>
        </p:spPr>
        <p:txBody>
          <a:bodyPr>
            <a:normAutofit/>
          </a:bodyPr>
          <a:lstStyle/>
          <a:p>
            <a:pPr marL="0" indent="0">
              <a:buNone/>
            </a:pPr>
            <a:r>
              <a:rPr lang="en-US" dirty="0"/>
              <a:t>Anyone you owe money to:</a:t>
            </a:r>
          </a:p>
          <a:p>
            <a:pPr lvl="1"/>
            <a:r>
              <a:rPr lang="en-US" dirty="0"/>
              <a:t>Rent – you owe them money every month to live there!</a:t>
            </a:r>
          </a:p>
          <a:p>
            <a:pPr lvl="1"/>
            <a:r>
              <a:rPr lang="en-US" dirty="0"/>
              <a:t>Utilities – You owe them money to use your power, gas, and internet.</a:t>
            </a:r>
          </a:p>
          <a:p>
            <a:pPr lvl="1"/>
            <a:r>
              <a:rPr lang="en-US" dirty="0"/>
              <a:t>Bills – you owe money to use a phone or insure your car.</a:t>
            </a:r>
          </a:p>
          <a:p>
            <a:pPr lvl="1"/>
            <a:r>
              <a:rPr lang="en-US" dirty="0"/>
              <a:t>Jimmy from school who sold you his 1999 Gameboy Color.</a:t>
            </a:r>
          </a:p>
          <a:p>
            <a:pPr lvl="1"/>
            <a:r>
              <a:rPr lang="en-US" dirty="0"/>
              <a:t>Adobe Photoshop subscription so you could fake going to Hawaii.</a:t>
            </a:r>
          </a:p>
          <a:p>
            <a:pPr lvl="1"/>
            <a:r>
              <a:rPr lang="en-US" dirty="0"/>
              <a:t>The Twitch sub for Shroud you bought when PUBG was cool.</a:t>
            </a:r>
          </a:p>
          <a:p>
            <a:pPr lvl="1"/>
            <a:r>
              <a:rPr lang="en-US" dirty="0"/>
              <a:t>World of Warcraft subscription you forgot to cancel for a YEAR.</a:t>
            </a:r>
          </a:p>
          <a:p>
            <a:pPr lvl="1"/>
            <a:r>
              <a:rPr lang="en-US" dirty="0"/>
              <a:t>Spotify subscription so you can listen to </a:t>
            </a:r>
            <a:r>
              <a:rPr lang="en-US" dirty="0" err="1"/>
              <a:t>lofi</a:t>
            </a:r>
            <a:r>
              <a:rPr lang="en-US" dirty="0"/>
              <a:t> </a:t>
            </a:r>
            <a:r>
              <a:rPr lang="en-US" dirty="0" err="1"/>
              <a:t>citypop</a:t>
            </a:r>
            <a:r>
              <a:rPr lang="en-US" dirty="0"/>
              <a:t> </a:t>
            </a:r>
            <a:r>
              <a:rPr lang="en-US" dirty="0" err="1"/>
              <a:t>chillbeat</a:t>
            </a:r>
            <a:r>
              <a:rPr lang="en-US" dirty="0"/>
              <a:t> trap remix vibes (slow version) feat. Doja Bunny &amp; Bad Cat </a:t>
            </a:r>
          </a:p>
          <a:p>
            <a:pPr lvl="1"/>
            <a:endParaRPr lang="en-US" dirty="0"/>
          </a:p>
        </p:txBody>
      </p:sp>
    </p:spTree>
    <p:extLst>
      <p:ext uri="{BB962C8B-B14F-4D97-AF65-F5344CB8AC3E}">
        <p14:creationId xmlns:p14="http://schemas.microsoft.com/office/powerpoint/2010/main" val="5236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A983E-B937-9B29-228D-9B6A20676C46}"/>
              </a:ext>
            </a:extLst>
          </p:cNvPr>
          <p:cNvSpPr>
            <a:spLocks noGrp="1"/>
          </p:cNvSpPr>
          <p:nvPr>
            <p:ph type="title"/>
          </p:nvPr>
        </p:nvSpPr>
        <p:spPr>
          <a:xfrm>
            <a:off x="913795" y="238319"/>
            <a:ext cx="10353761" cy="1326321"/>
          </a:xfrm>
        </p:spPr>
        <p:txBody>
          <a:bodyPr/>
          <a:lstStyle/>
          <a:p>
            <a:r>
              <a:rPr lang="en-US" dirty="0"/>
              <a:t>Klarna, </a:t>
            </a:r>
            <a:r>
              <a:rPr lang="en-US" dirty="0" err="1"/>
              <a:t>Afterpay</a:t>
            </a:r>
            <a:r>
              <a:rPr lang="en-US" dirty="0"/>
              <a:t>, buy now pay later</a:t>
            </a:r>
          </a:p>
        </p:txBody>
      </p:sp>
      <p:sp>
        <p:nvSpPr>
          <p:cNvPr id="3" name="Content Placeholder 2">
            <a:extLst>
              <a:ext uri="{FF2B5EF4-FFF2-40B4-BE49-F238E27FC236}">
                <a16:creationId xmlns:a16="http://schemas.microsoft.com/office/drawing/2014/main" id="{8C307C07-1827-372C-3C07-A8FDE4FD7351}"/>
              </a:ext>
            </a:extLst>
          </p:cNvPr>
          <p:cNvSpPr>
            <a:spLocks noGrp="1"/>
          </p:cNvSpPr>
          <p:nvPr>
            <p:ph idx="1"/>
          </p:nvPr>
        </p:nvSpPr>
        <p:spPr>
          <a:xfrm>
            <a:off x="913795" y="1381760"/>
            <a:ext cx="10353762" cy="5222240"/>
          </a:xfrm>
        </p:spPr>
        <p:txBody>
          <a:bodyPr>
            <a:normAutofit fontScale="92500" lnSpcReduction="10000"/>
          </a:bodyPr>
          <a:lstStyle/>
          <a:p>
            <a:r>
              <a:rPr lang="en-US" dirty="0"/>
              <a:t>BNPL apps and services are all over the place now. More than 500,000 businesses use them.</a:t>
            </a:r>
          </a:p>
          <a:p>
            <a:r>
              <a:rPr lang="en-US" dirty="0"/>
              <a:t>How do they work?</a:t>
            </a:r>
          </a:p>
          <a:p>
            <a:pPr lvl="1"/>
            <a:r>
              <a:rPr lang="en-US" dirty="0"/>
              <a:t>They allow users to pay for anything over a few months instead of right now. </a:t>
            </a:r>
          </a:p>
          <a:p>
            <a:pPr lvl="1"/>
            <a:r>
              <a:rPr lang="en-US" dirty="0"/>
              <a:t>They make their money because they know you will forget to pay it or not budget for it.</a:t>
            </a:r>
          </a:p>
          <a:p>
            <a:pPr lvl="1"/>
            <a:r>
              <a:rPr lang="en-US" dirty="0"/>
              <a:t>BNPL makes its money by betting that you can’t come up with the money every month to pay for something you bought months ago.</a:t>
            </a:r>
          </a:p>
          <a:p>
            <a:pPr lvl="1"/>
            <a:endParaRPr lang="en-US" dirty="0"/>
          </a:p>
          <a:p>
            <a:pPr lvl="1"/>
            <a:r>
              <a:rPr lang="en-US" dirty="0"/>
              <a:t>Gen Z is the biggest BNPL target with 41% of Gen Z users end up missing a payment and getting fined.</a:t>
            </a:r>
          </a:p>
          <a:p>
            <a:pPr lvl="1"/>
            <a:r>
              <a:rPr lang="en-US" dirty="0"/>
              <a:t>Gen Z also has the highest amount of debt per person to BNPL with $254 of debt per month.</a:t>
            </a:r>
          </a:p>
          <a:p>
            <a:pPr lvl="1"/>
            <a:r>
              <a:rPr lang="en-US" dirty="0"/>
              <a:t>It’s like adding another bill!</a:t>
            </a:r>
          </a:p>
          <a:p>
            <a:pPr lvl="1"/>
            <a:endParaRPr lang="en-US" dirty="0"/>
          </a:p>
          <a:p>
            <a:pPr lvl="1"/>
            <a:r>
              <a:rPr lang="en-US" dirty="0"/>
              <a:t>Unless you have to, never buy something with money you don’t have! Only spend money you have and you will be doing better than 41% of Gen Z!</a:t>
            </a:r>
          </a:p>
        </p:txBody>
      </p:sp>
    </p:spTree>
    <p:extLst>
      <p:ext uri="{BB962C8B-B14F-4D97-AF65-F5344CB8AC3E}">
        <p14:creationId xmlns:p14="http://schemas.microsoft.com/office/powerpoint/2010/main" val="369290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a:extLst>
            <a:ext uri="{FF2B5EF4-FFF2-40B4-BE49-F238E27FC236}">
              <a16:creationId xmlns:a16="http://schemas.microsoft.com/office/drawing/2014/main" id="{C549287E-BBCA-0E93-9A02-9C9CFC293792}"/>
            </a:ext>
          </a:extLst>
        </p:cNvPr>
        <p:cNvGrpSpPr/>
        <p:nvPr/>
      </p:nvGrpSpPr>
      <p:grpSpPr>
        <a:xfrm>
          <a:off x="0" y="0"/>
          <a:ext cx="0" cy="0"/>
          <a:chOff x="0" y="0"/>
          <a:chExt cx="0" cy="0"/>
        </a:xfrm>
      </p:grpSpPr>
      <p:pic>
        <p:nvPicPr>
          <p:cNvPr id="6" name="Picture 5" descr="Open book with pen on desk">
            <a:extLst>
              <a:ext uri="{FF2B5EF4-FFF2-40B4-BE49-F238E27FC236}">
                <a16:creationId xmlns:a16="http://schemas.microsoft.com/office/drawing/2014/main" id="{65295A9F-BD30-1ECD-772C-82B87673F1AF}"/>
              </a:ext>
            </a:extLst>
          </p:cNvPr>
          <p:cNvPicPr>
            <a:picLocks noChangeAspect="1"/>
          </p:cNvPicPr>
          <p:nvPr/>
        </p:nvPicPr>
        <p:blipFill>
          <a:blip r:embed="rId3">
            <a:alphaModFix amt="35000"/>
          </a:blip>
          <a:srcRect t="9983" b="5455"/>
          <a:stretch/>
        </p:blipFill>
        <p:spPr>
          <a:xfrm>
            <a:off x="20" y="2030"/>
            <a:ext cx="12191980" cy="6855970"/>
          </a:xfrm>
          <a:prstGeom prst="rect">
            <a:avLst/>
          </a:prstGeom>
        </p:spPr>
      </p:pic>
      <p:sp>
        <p:nvSpPr>
          <p:cNvPr id="10" name="Rectangle 9">
            <a:extLst>
              <a:ext uri="{FF2B5EF4-FFF2-40B4-BE49-F238E27FC236}">
                <a16:creationId xmlns:a16="http://schemas.microsoft.com/office/drawing/2014/main" id="{4DE0D6BE-330A-422D-9BD9-1E18F73C6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7F9728D2-35F9-8625-0E7B-19393182BED4}"/>
              </a:ext>
            </a:extLst>
          </p:cNvPr>
          <p:cNvSpPr>
            <a:spLocks noGrp="1"/>
          </p:cNvSpPr>
          <p:nvPr>
            <p:ph type="title"/>
          </p:nvPr>
        </p:nvSpPr>
        <p:spPr>
          <a:xfrm>
            <a:off x="913795" y="609600"/>
            <a:ext cx="10353761" cy="1326321"/>
          </a:xfrm>
        </p:spPr>
        <p:txBody>
          <a:bodyPr>
            <a:normAutofit/>
          </a:bodyPr>
          <a:lstStyle/>
          <a:p>
            <a:r>
              <a:rPr lang="en-US" dirty="0"/>
              <a:t>Online Banking</a:t>
            </a:r>
          </a:p>
        </p:txBody>
      </p:sp>
      <p:sp>
        <p:nvSpPr>
          <p:cNvPr id="4" name="Content Placeholder 3">
            <a:extLst>
              <a:ext uri="{FF2B5EF4-FFF2-40B4-BE49-F238E27FC236}">
                <a16:creationId xmlns:a16="http://schemas.microsoft.com/office/drawing/2014/main" id="{A902030B-1B2D-3028-7D2F-5598E81112E4}"/>
              </a:ext>
            </a:extLst>
          </p:cNvPr>
          <p:cNvSpPr>
            <a:spLocks noGrp="1"/>
          </p:cNvSpPr>
          <p:nvPr>
            <p:ph idx="1"/>
          </p:nvPr>
        </p:nvSpPr>
        <p:spPr>
          <a:xfrm>
            <a:off x="913794" y="2096064"/>
            <a:ext cx="10536525" cy="4396176"/>
          </a:xfrm>
        </p:spPr>
        <p:txBody>
          <a:bodyPr>
            <a:normAutofit/>
          </a:bodyPr>
          <a:lstStyle/>
          <a:p>
            <a:pPr>
              <a:lnSpc>
                <a:spcPct val="110000"/>
              </a:lnSpc>
            </a:pPr>
            <a:r>
              <a:rPr lang="en-US" dirty="0"/>
              <a:t>Banks have websites and apps that can be used to access your account information. </a:t>
            </a:r>
          </a:p>
          <a:p>
            <a:pPr>
              <a:lnSpc>
                <a:spcPct val="110000"/>
              </a:lnSpc>
            </a:pPr>
            <a:r>
              <a:rPr lang="en-US" dirty="0"/>
              <a:t>Most banking is done online. The principals are the same as traditional banking.</a:t>
            </a:r>
          </a:p>
          <a:p>
            <a:pPr>
              <a:lnSpc>
                <a:spcPct val="110000"/>
              </a:lnSpc>
            </a:pPr>
            <a:r>
              <a:rPr lang="en-US" dirty="0"/>
              <a:t>With a bank app or online webapp, you can</a:t>
            </a:r>
          </a:p>
          <a:p>
            <a:pPr lvl="1">
              <a:lnSpc>
                <a:spcPct val="110000"/>
              </a:lnSpc>
            </a:pPr>
            <a:r>
              <a:rPr lang="en-US" sz="2000" dirty="0"/>
              <a:t>Look at your account balance</a:t>
            </a:r>
          </a:p>
          <a:p>
            <a:pPr lvl="1">
              <a:lnSpc>
                <a:spcPct val="110000"/>
              </a:lnSpc>
            </a:pPr>
            <a:r>
              <a:rPr lang="en-US" sz="2000" dirty="0"/>
              <a:t>Find your account information</a:t>
            </a:r>
          </a:p>
          <a:p>
            <a:pPr lvl="1">
              <a:lnSpc>
                <a:spcPct val="110000"/>
              </a:lnSpc>
            </a:pPr>
            <a:r>
              <a:rPr lang="en-US" sz="2000" dirty="0"/>
              <a:t>Contact your bank</a:t>
            </a:r>
          </a:p>
          <a:p>
            <a:pPr lvl="1">
              <a:lnSpc>
                <a:spcPct val="110000"/>
              </a:lnSpc>
            </a:pPr>
            <a:r>
              <a:rPr lang="en-US" sz="2000" dirty="0"/>
              <a:t>Find entries in your account history</a:t>
            </a:r>
          </a:p>
          <a:p>
            <a:pPr lvl="1">
              <a:lnSpc>
                <a:spcPct val="110000"/>
              </a:lnSpc>
            </a:pPr>
            <a:r>
              <a:rPr lang="en-US" sz="2000" dirty="0"/>
              <a:t>Make payments online</a:t>
            </a:r>
          </a:p>
          <a:p>
            <a:pPr lvl="1">
              <a:lnSpc>
                <a:spcPct val="110000"/>
              </a:lnSpc>
            </a:pPr>
            <a:r>
              <a:rPr lang="en-US" sz="2000" dirty="0"/>
              <a:t>Transfer money between accounts</a:t>
            </a:r>
          </a:p>
          <a:p>
            <a:pPr lvl="1">
              <a:lnSpc>
                <a:spcPct val="110000"/>
              </a:lnSpc>
            </a:pPr>
            <a:r>
              <a:rPr lang="en-US" sz="2000" dirty="0"/>
              <a:t>And more!</a:t>
            </a:r>
          </a:p>
          <a:p>
            <a:pPr>
              <a:lnSpc>
                <a:spcPct val="110000"/>
              </a:lnSpc>
            </a:pPr>
            <a:endParaRPr lang="en-US" sz="1500" dirty="0"/>
          </a:p>
        </p:txBody>
      </p:sp>
    </p:spTree>
    <p:extLst>
      <p:ext uri="{BB962C8B-B14F-4D97-AF65-F5344CB8AC3E}">
        <p14:creationId xmlns:p14="http://schemas.microsoft.com/office/powerpoint/2010/main" val="223473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84B42-AD1F-1270-97FD-7E463D92A76B}"/>
              </a:ext>
            </a:extLst>
          </p:cNvPr>
          <p:cNvSpPr>
            <a:spLocks noGrp="1"/>
          </p:cNvSpPr>
          <p:nvPr>
            <p:ph type="title"/>
          </p:nvPr>
        </p:nvSpPr>
        <p:spPr>
          <a:xfrm>
            <a:off x="919119" y="2765839"/>
            <a:ext cx="10353761" cy="1326321"/>
          </a:xfrm>
        </p:spPr>
        <p:txBody>
          <a:bodyPr/>
          <a:lstStyle/>
          <a:p>
            <a:r>
              <a:rPr lang="en-US" dirty="0"/>
              <a:t>Online </a:t>
            </a:r>
            <a:r>
              <a:rPr lang="en-US" dirty="0">
                <a:hlinkClick r:id="rId2"/>
              </a:rPr>
              <a:t>Bank</a:t>
            </a:r>
            <a:r>
              <a:rPr lang="en-US" dirty="0"/>
              <a:t> Account</a:t>
            </a:r>
          </a:p>
        </p:txBody>
      </p:sp>
    </p:spTree>
    <p:extLst>
      <p:ext uri="{BB962C8B-B14F-4D97-AF65-F5344CB8AC3E}">
        <p14:creationId xmlns:p14="http://schemas.microsoft.com/office/powerpoint/2010/main" val="3256089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descr="3D black question marks with one yellow question mark">
            <a:extLst>
              <a:ext uri="{FF2B5EF4-FFF2-40B4-BE49-F238E27FC236}">
                <a16:creationId xmlns:a16="http://schemas.microsoft.com/office/drawing/2014/main" id="{B77E3F90-C3CC-CCEC-CE5F-45F1B202E38A}"/>
              </a:ext>
            </a:extLst>
          </p:cNvPr>
          <p:cNvPicPr>
            <a:picLocks noChangeAspect="1"/>
          </p:cNvPicPr>
          <p:nvPr/>
        </p:nvPicPr>
        <p:blipFill>
          <a:blip r:embed="rId3">
            <a:alphaModFix amt="35000"/>
            <a:grayscl/>
          </a:blip>
          <a:srcRect l="28990" r="6122" b="1"/>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FC23C8D4-BD3D-4473-B3D0-89011586B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5000"/>
                </a:schemeClr>
              </a:gs>
              <a:gs pos="100000">
                <a:schemeClr val="bg2">
                  <a:lumMod val="40000"/>
                </a:scheme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6E90AEE-EBE7-AD64-5DFB-E52EF6FF721F}"/>
              </a:ext>
            </a:extLst>
          </p:cNvPr>
          <p:cNvSpPr>
            <a:spLocks noGrp="1"/>
          </p:cNvSpPr>
          <p:nvPr>
            <p:ph type="title"/>
          </p:nvPr>
        </p:nvSpPr>
        <p:spPr>
          <a:xfrm>
            <a:off x="1595269" y="1122363"/>
            <a:ext cx="9001462" cy="2387600"/>
          </a:xfrm>
        </p:spPr>
        <p:txBody>
          <a:bodyPr vert="horz" lIns="91440" tIns="45720" rIns="91440" bIns="45720" rtlCol="0" anchor="b">
            <a:normAutofit/>
          </a:bodyPr>
          <a:lstStyle/>
          <a:p>
            <a:r>
              <a:rPr lang="en-US" sz="4800" dirty="0"/>
              <a:t>Any Questions?</a:t>
            </a:r>
          </a:p>
        </p:txBody>
      </p:sp>
    </p:spTree>
    <p:extLst>
      <p:ext uri="{BB962C8B-B14F-4D97-AF65-F5344CB8AC3E}">
        <p14:creationId xmlns:p14="http://schemas.microsoft.com/office/powerpoint/2010/main" val="2950853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130D6-56EA-E874-1F7C-6CA72118080F}"/>
              </a:ext>
            </a:extLst>
          </p:cNvPr>
          <p:cNvSpPr>
            <a:spLocks noGrp="1"/>
          </p:cNvSpPr>
          <p:nvPr>
            <p:ph type="title"/>
          </p:nvPr>
        </p:nvSpPr>
        <p:spPr>
          <a:xfrm>
            <a:off x="752475" y="609600"/>
            <a:ext cx="3643150" cy="5603310"/>
          </a:xfrm>
        </p:spPr>
        <p:txBody>
          <a:bodyPr>
            <a:normAutofit/>
          </a:bodyPr>
          <a:lstStyle/>
          <a:p>
            <a:r>
              <a:rPr lang="en-US" dirty="0"/>
              <a:t>Thank you for coming!</a:t>
            </a:r>
          </a:p>
        </p:txBody>
      </p:sp>
      <p:graphicFrame>
        <p:nvGraphicFramePr>
          <p:cNvPr id="5" name="Content Placeholder 2">
            <a:extLst>
              <a:ext uri="{FF2B5EF4-FFF2-40B4-BE49-F238E27FC236}">
                <a16:creationId xmlns:a16="http://schemas.microsoft.com/office/drawing/2014/main" id="{B9BBB651-89A8-548A-B4D4-89AEA577B6D1}"/>
              </a:ext>
            </a:extLst>
          </p:cNvPr>
          <p:cNvGraphicFramePr>
            <a:graphicFrameLocks noGrp="1"/>
          </p:cNvGraphicFramePr>
          <p:nvPr>
            <p:ph idx="1"/>
            <p:extLst>
              <p:ext uri="{D42A27DB-BD31-4B8C-83A1-F6EECF244321}">
                <p14:modId xmlns:p14="http://schemas.microsoft.com/office/powerpoint/2010/main" val="2210287926"/>
              </p:ext>
            </p:extLst>
          </p:nvPr>
        </p:nvGraphicFramePr>
        <p:xfrm>
          <a:off x="5127625" y="1114425"/>
          <a:ext cx="5924550" cy="462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4239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7AAB1-F39D-6A4D-8604-9ED2C0C20292}"/>
              </a:ext>
            </a:extLst>
          </p:cNvPr>
          <p:cNvSpPr>
            <a:spLocks noGrp="1"/>
          </p:cNvSpPr>
          <p:nvPr>
            <p:ph type="title"/>
          </p:nvPr>
        </p:nvSpPr>
        <p:spPr>
          <a:xfrm>
            <a:off x="6313912" y="616040"/>
            <a:ext cx="4754022" cy="1326321"/>
          </a:xfrm>
        </p:spPr>
        <p:txBody>
          <a:bodyPr>
            <a:normAutofit/>
          </a:bodyPr>
          <a:lstStyle/>
          <a:p>
            <a:r>
              <a:rPr lang="en-US" dirty="0"/>
              <a:t>Why bank account?</a:t>
            </a:r>
          </a:p>
        </p:txBody>
      </p:sp>
      <p:pic>
        <p:nvPicPr>
          <p:cNvPr id="5" name="Picture 4" descr="A close-up of several stacks of coins&#10;&#10;AI-generated content may be incorrect.">
            <a:extLst>
              <a:ext uri="{FF2B5EF4-FFF2-40B4-BE49-F238E27FC236}">
                <a16:creationId xmlns:a16="http://schemas.microsoft.com/office/drawing/2014/main" id="{FB09E736-C102-C7BF-7882-4589EE4770E7}"/>
              </a:ext>
            </a:extLst>
          </p:cNvPr>
          <p:cNvPicPr>
            <a:picLocks noChangeAspect="1"/>
          </p:cNvPicPr>
          <p:nvPr/>
        </p:nvPicPr>
        <p:blipFill>
          <a:blip r:embed="rId3"/>
          <a:srcRect l="37437" r="12563"/>
          <a:stretch/>
        </p:blipFill>
        <p:spPr>
          <a:xfrm>
            <a:off x="20" y="10"/>
            <a:ext cx="6095980" cy="6857990"/>
          </a:xfrm>
          <a:prstGeom prst="rect">
            <a:avLst/>
          </a:prstGeom>
        </p:spPr>
      </p:pic>
      <p:sp>
        <p:nvSpPr>
          <p:cNvPr id="3" name="Content Placeholder 2">
            <a:extLst>
              <a:ext uri="{FF2B5EF4-FFF2-40B4-BE49-F238E27FC236}">
                <a16:creationId xmlns:a16="http://schemas.microsoft.com/office/drawing/2014/main" id="{946EBB8F-F50B-E9A4-82CB-2769DE3B46EE}"/>
              </a:ext>
            </a:extLst>
          </p:cNvPr>
          <p:cNvSpPr>
            <a:spLocks noGrp="1"/>
          </p:cNvSpPr>
          <p:nvPr>
            <p:ph idx="1"/>
          </p:nvPr>
        </p:nvSpPr>
        <p:spPr>
          <a:xfrm>
            <a:off x="6313912" y="2115383"/>
            <a:ext cx="4754022" cy="3695136"/>
          </a:xfrm>
        </p:spPr>
        <p:txBody>
          <a:bodyPr>
            <a:normAutofit/>
          </a:bodyPr>
          <a:lstStyle/>
          <a:p>
            <a:r>
              <a:rPr lang="en-US" dirty="0">
                <a:effectLst/>
                <a:latin typeface="Grandview" panose="020B0502040204020203" pitchFamily="34" charset="0"/>
                <a:ea typeface="Grandview" panose="020B0502040204020203" pitchFamily="34" charset="0"/>
                <a:cs typeface="Times New Roman" panose="02020603050405020304" pitchFamily="18" charset="0"/>
              </a:rPr>
              <a:t>It is a part of becoming an adult to be able to control your own money! </a:t>
            </a:r>
          </a:p>
          <a:p>
            <a:r>
              <a:rPr lang="en-US" dirty="0">
                <a:effectLst/>
                <a:latin typeface="Grandview" panose="020B0502040204020203" pitchFamily="34" charset="0"/>
                <a:ea typeface="Grandview" panose="020B0502040204020203" pitchFamily="34" charset="0"/>
                <a:cs typeface="Times New Roman" panose="02020603050405020304" pitchFamily="18" charset="0"/>
              </a:rPr>
              <a:t>If you want to be able to see, manage, and grow your money, you will need a bank account!</a:t>
            </a:r>
          </a:p>
          <a:p>
            <a:r>
              <a:rPr lang="en-US" dirty="0">
                <a:effectLst/>
                <a:latin typeface="Grandview" panose="020B0502040204020203" pitchFamily="34" charset="0"/>
                <a:ea typeface="Grandview" panose="020B0502040204020203" pitchFamily="34" charset="0"/>
                <a:cs typeface="Times New Roman" panose="02020603050405020304" pitchFamily="18" charset="0"/>
              </a:rPr>
              <a:t>Jobs will want to deposit your money into an account automatically.</a:t>
            </a:r>
          </a:p>
          <a:p>
            <a:pPr marL="0" indent="0">
              <a:buNone/>
            </a:pPr>
            <a:endParaRPr lang="en-US" dirty="0"/>
          </a:p>
        </p:txBody>
      </p:sp>
      <p:cxnSp>
        <p:nvCxnSpPr>
          <p:cNvPr id="9" name="Straight Connector 8">
            <a:extLst>
              <a:ext uri="{FF2B5EF4-FFF2-40B4-BE49-F238E27FC236}">
                <a16:creationId xmlns:a16="http://schemas.microsoft.com/office/drawing/2014/main" id="{E0DCF65E-F84E-483D-83D7-A1616D569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06560" y="45720"/>
            <a:ext cx="0" cy="6766560"/>
          </a:xfrm>
          <a:prstGeom prst="line">
            <a:avLst/>
          </a:prstGeom>
          <a:ln w="190500" cap="sq">
            <a:solidFill>
              <a:srgbClr val="FFFFFF"/>
            </a:solidFill>
            <a:miter lim="800000"/>
          </a:ln>
          <a:scene3d>
            <a:camera prst="orthographicFront"/>
            <a:lightRig rig="twoPt" dir="t">
              <a:rot lat="0" lon="0" rev="7200000"/>
            </a:lightRig>
          </a:scene3d>
          <a:sp3d>
            <a:bevelT w="25400" h="19050"/>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CF546-F6CA-A763-050B-3B916D9A81D6}"/>
              </a:ext>
            </a:extLst>
          </p:cNvPr>
          <p:cNvSpPr>
            <a:spLocks noGrp="1"/>
          </p:cNvSpPr>
          <p:nvPr>
            <p:ph type="title"/>
          </p:nvPr>
        </p:nvSpPr>
        <p:spPr>
          <a:xfrm>
            <a:off x="913795" y="609600"/>
            <a:ext cx="10353761" cy="1326321"/>
          </a:xfrm>
        </p:spPr>
        <p:txBody>
          <a:bodyPr>
            <a:normAutofit/>
          </a:bodyPr>
          <a:lstStyle/>
          <a:p>
            <a:r>
              <a:rPr lang="en-US" dirty="0"/>
              <a:t>How Youth bank accounts work</a:t>
            </a:r>
          </a:p>
        </p:txBody>
      </p:sp>
      <p:sp>
        <p:nvSpPr>
          <p:cNvPr id="3" name="Content Placeholder 2">
            <a:extLst>
              <a:ext uri="{FF2B5EF4-FFF2-40B4-BE49-F238E27FC236}">
                <a16:creationId xmlns:a16="http://schemas.microsoft.com/office/drawing/2014/main" id="{3B9CF8EC-EFC4-54A6-FDA9-C87597BE65C0}"/>
              </a:ext>
            </a:extLst>
          </p:cNvPr>
          <p:cNvSpPr>
            <a:spLocks noGrp="1"/>
          </p:cNvSpPr>
          <p:nvPr>
            <p:ph idx="1"/>
          </p:nvPr>
        </p:nvSpPr>
        <p:spPr>
          <a:xfrm>
            <a:off x="913795" y="2096064"/>
            <a:ext cx="6352824" cy="3695136"/>
          </a:xfrm>
        </p:spPr>
        <p:txBody>
          <a:bodyPr>
            <a:normAutofit/>
          </a:bodyPr>
          <a:lstStyle/>
          <a:p>
            <a:pPr>
              <a:lnSpc>
                <a:spcPct val="110000"/>
              </a:lnSpc>
            </a:pPr>
            <a:r>
              <a:rPr lang="en-US" sz="1700" dirty="0"/>
              <a:t>Most banks allow minors (under 18) to sign up for a youth bank account.</a:t>
            </a:r>
          </a:p>
          <a:p>
            <a:pPr>
              <a:lnSpc>
                <a:spcPct val="110000"/>
              </a:lnSpc>
            </a:pPr>
            <a:r>
              <a:rPr lang="en-US" sz="1700" dirty="0"/>
              <a:t>Youth bank accounts are a way to let minors control their money and learn how to manage it.</a:t>
            </a:r>
          </a:p>
          <a:p>
            <a:pPr>
              <a:lnSpc>
                <a:spcPct val="110000"/>
              </a:lnSpc>
            </a:pPr>
            <a:r>
              <a:rPr lang="en-US" sz="1700" dirty="0"/>
              <a:t>Youth bank accounts have a lot of restrictions that adult bank accounts do not have.</a:t>
            </a:r>
          </a:p>
          <a:p>
            <a:pPr lvl="1">
              <a:lnSpc>
                <a:spcPct val="110000"/>
              </a:lnSpc>
            </a:pPr>
            <a:r>
              <a:rPr lang="en-US" sz="1700" dirty="0"/>
              <a:t>Minors cannot use credit cards</a:t>
            </a:r>
          </a:p>
          <a:p>
            <a:pPr lvl="1">
              <a:lnSpc>
                <a:spcPct val="110000"/>
              </a:lnSpc>
            </a:pPr>
            <a:r>
              <a:rPr lang="en-US" sz="1700" dirty="0"/>
              <a:t>Accounts have lower spending limits</a:t>
            </a:r>
          </a:p>
          <a:p>
            <a:pPr lvl="1">
              <a:lnSpc>
                <a:spcPct val="110000"/>
              </a:lnSpc>
            </a:pPr>
            <a:r>
              <a:rPr lang="en-US" sz="1700" dirty="0"/>
              <a:t>Youth accounts may waive fees like monthly maintenance fees </a:t>
            </a:r>
          </a:p>
          <a:p>
            <a:pPr lvl="1">
              <a:lnSpc>
                <a:spcPct val="110000"/>
              </a:lnSpc>
            </a:pPr>
            <a:endParaRPr lang="en-US" sz="1700" dirty="0"/>
          </a:p>
        </p:txBody>
      </p:sp>
      <p:pic>
        <p:nvPicPr>
          <p:cNvPr id="7" name="Graphic 6" descr="Bank">
            <a:extLst>
              <a:ext uri="{FF2B5EF4-FFF2-40B4-BE49-F238E27FC236}">
                <a16:creationId xmlns:a16="http://schemas.microsoft.com/office/drawing/2014/main" id="{CAC42D69-DC91-5DB0-2ECF-C4864E53A7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88035" y="2210935"/>
            <a:ext cx="3493180"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3371406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a:extLst>
            <a:ext uri="{FF2B5EF4-FFF2-40B4-BE49-F238E27FC236}">
              <a16:creationId xmlns:a16="http://schemas.microsoft.com/office/drawing/2014/main" id="{690BAC8B-181B-C0ED-4C6A-89CE8FD4C0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3E057B-AB1A-881C-057E-FE239AE39A83}"/>
              </a:ext>
            </a:extLst>
          </p:cNvPr>
          <p:cNvSpPr>
            <a:spLocks noGrp="1"/>
          </p:cNvSpPr>
          <p:nvPr>
            <p:ph type="title"/>
          </p:nvPr>
        </p:nvSpPr>
        <p:spPr>
          <a:xfrm>
            <a:off x="913795" y="609600"/>
            <a:ext cx="10353761" cy="1326321"/>
          </a:xfrm>
        </p:spPr>
        <p:txBody>
          <a:bodyPr>
            <a:normAutofit/>
          </a:bodyPr>
          <a:lstStyle/>
          <a:p>
            <a:r>
              <a:rPr lang="en-US" dirty="0"/>
              <a:t>Foster Youth Bank accounts</a:t>
            </a:r>
          </a:p>
        </p:txBody>
      </p:sp>
      <p:sp>
        <p:nvSpPr>
          <p:cNvPr id="3" name="Content Placeholder 2">
            <a:extLst>
              <a:ext uri="{FF2B5EF4-FFF2-40B4-BE49-F238E27FC236}">
                <a16:creationId xmlns:a16="http://schemas.microsoft.com/office/drawing/2014/main" id="{35632442-D763-3F97-8154-9CCC0BF3F565}"/>
              </a:ext>
            </a:extLst>
          </p:cNvPr>
          <p:cNvSpPr>
            <a:spLocks noGrp="1"/>
          </p:cNvSpPr>
          <p:nvPr>
            <p:ph idx="1"/>
          </p:nvPr>
        </p:nvSpPr>
        <p:spPr>
          <a:xfrm>
            <a:off x="23982" y="1989513"/>
            <a:ext cx="6066693" cy="3936023"/>
          </a:xfrm>
        </p:spPr>
        <p:txBody>
          <a:bodyPr>
            <a:normAutofit fontScale="92500" lnSpcReduction="10000"/>
          </a:bodyPr>
          <a:lstStyle/>
          <a:p>
            <a:r>
              <a:rPr lang="en-US" sz="2100" dirty="0"/>
              <a:t>Foster youth have Kansas Statute </a:t>
            </a:r>
            <a:r>
              <a:rPr lang="en-US" sz="2100" dirty="0">
                <a:hlinkClick r:id="rId3">
                  <a:extLst>
                    <a:ext uri="{A12FA001-AC4F-418D-AE19-62706E023703}">
                      <ahyp:hlinkClr xmlns:ahyp="http://schemas.microsoft.com/office/drawing/2018/hyperlinkcolor" val="tx"/>
                    </a:ext>
                  </a:extLst>
                </a:hlinkClick>
              </a:rPr>
              <a:t>9-1204</a:t>
            </a:r>
            <a:r>
              <a:rPr lang="en-US" sz="2100" dirty="0"/>
              <a:t> that states:</a:t>
            </a:r>
          </a:p>
          <a:p>
            <a:pPr lvl="1"/>
            <a:r>
              <a:rPr lang="en-US" sz="1900" b="0" i="0" dirty="0">
                <a:effectLst/>
              </a:rPr>
              <a:t> Any bank that accepts deposits from minors 16 years of age or older in the custody of the secretary for children and families … shall not require a cosigner or the funds to be deposited with the consent of the custodian. Such minor shall be responsible for banking costs or penalties associated with such deposits. The secretary, or their designee, or any foster or biological parent shall not be responsible for banking costs or penalties associated with such deposits.</a:t>
            </a:r>
            <a:endParaRPr lang="en-US" sz="1900" dirty="0"/>
          </a:p>
          <a:p>
            <a:pPr lvl="1"/>
            <a:endParaRPr lang="en-US" dirty="0"/>
          </a:p>
        </p:txBody>
      </p:sp>
      <p:pic>
        <p:nvPicPr>
          <p:cNvPr id="5" name="Picture 4" descr="Calculator and folders">
            <a:extLst>
              <a:ext uri="{FF2B5EF4-FFF2-40B4-BE49-F238E27FC236}">
                <a16:creationId xmlns:a16="http://schemas.microsoft.com/office/drawing/2014/main" id="{DB393EA4-5E3E-7942-3AFF-EA8D08937EDF}"/>
              </a:ext>
            </a:extLst>
          </p:cNvPr>
          <p:cNvPicPr>
            <a:picLocks noChangeAspect="1"/>
          </p:cNvPicPr>
          <p:nvPr/>
        </p:nvPicPr>
        <p:blipFill>
          <a:blip r:embed="rId4"/>
          <a:srcRect r="5223" b="1"/>
          <a:stretch/>
        </p:blipFill>
        <p:spPr>
          <a:xfrm>
            <a:off x="6357257" y="2210935"/>
            <a:ext cx="4833257"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3104924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a:extLst>
            <a:ext uri="{FF2B5EF4-FFF2-40B4-BE49-F238E27FC236}">
              <a16:creationId xmlns:a16="http://schemas.microsoft.com/office/drawing/2014/main" id="{FC090F33-FA45-4A5D-4743-22C99B7F120B}"/>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BFBA67F-0D4D-4C2E-A1D7-82D080A4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D039F46-829A-18AB-D8E4-E6926EAEEB97}"/>
              </a:ext>
            </a:extLst>
          </p:cNvPr>
          <p:cNvSpPr>
            <a:spLocks noGrp="1"/>
          </p:cNvSpPr>
          <p:nvPr>
            <p:ph type="title"/>
          </p:nvPr>
        </p:nvSpPr>
        <p:spPr>
          <a:xfrm>
            <a:off x="913795" y="609600"/>
            <a:ext cx="10353761" cy="1326321"/>
          </a:xfrm>
        </p:spPr>
        <p:txBody>
          <a:bodyPr>
            <a:normAutofit/>
          </a:bodyPr>
          <a:lstStyle/>
          <a:p>
            <a:r>
              <a:rPr lang="en-US" dirty="0"/>
              <a:t>Foster Youth Bank Accounts</a:t>
            </a:r>
          </a:p>
        </p:txBody>
      </p:sp>
      <p:sp>
        <p:nvSpPr>
          <p:cNvPr id="13" name="Rectangle 12">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EB743E4-3382-1FFC-8E38-75C64AA48487}"/>
              </a:ext>
            </a:extLst>
          </p:cNvPr>
          <p:cNvSpPr>
            <a:spLocks noGrp="1"/>
          </p:cNvSpPr>
          <p:nvPr>
            <p:ph idx="1"/>
          </p:nvPr>
        </p:nvSpPr>
        <p:spPr>
          <a:xfrm>
            <a:off x="1466850" y="2463800"/>
            <a:ext cx="9247652" cy="3327400"/>
          </a:xfrm>
        </p:spPr>
        <p:txBody>
          <a:bodyPr>
            <a:normAutofit/>
          </a:bodyPr>
          <a:lstStyle/>
          <a:p>
            <a:r>
              <a:rPr lang="en-US" dirty="0"/>
              <a:t>What does that mean? </a:t>
            </a:r>
          </a:p>
          <a:p>
            <a:pPr lvl="1"/>
            <a:r>
              <a:rPr lang="en-US" dirty="0"/>
              <a:t>Usually, banks require youth to have a cosigner (usually biological parent). That cosigner is responsible for fees or penalties that the youth gets. </a:t>
            </a:r>
          </a:p>
          <a:p>
            <a:pPr lvl="1"/>
            <a:r>
              <a:rPr lang="en-US" dirty="0"/>
              <a:t>Because this could prevent some foster youth from getting a cosigner, Kansas has decided that </a:t>
            </a:r>
            <a:r>
              <a:rPr lang="en-US" b="1" dirty="0"/>
              <a:t>foster youth do not need to have a cosigner.</a:t>
            </a:r>
            <a:r>
              <a:rPr lang="en-US" dirty="0"/>
              <a:t> </a:t>
            </a:r>
          </a:p>
          <a:p>
            <a:pPr lvl="1"/>
            <a:r>
              <a:rPr lang="en-US" dirty="0"/>
              <a:t>But what happens to the fees and penalties that the cosigner would pay?</a:t>
            </a:r>
          </a:p>
          <a:p>
            <a:pPr lvl="1"/>
            <a:r>
              <a:rPr lang="en-US" dirty="0"/>
              <a:t>In foster youth cases, </a:t>
            </a:r>
            <a:r>
              <a:rPr lang="en-US" b="1" dirty="0"/>
              <a:t>the youth pays the fees and penalties </a:t>
            </a:r>
            <a:r>
              <a:rPr lang="en-US" dirty="0"/>
              <a:t>for account issues.</a:t>
            </a:r>
          </a:p>
        </p:txBody>
      </p:sp>
    </p:spTree>
    <p:extLst>
      <p:ext uri="{BB962C8B-B14F-4D97-AF65-F5344CB8AC3E}">
        <p14:creationId xmlns:p14="http://schemas.microsoft.com/office/powerpoint/2010/main" val="117502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a:extLst>
            <a:ext uri="{FF2B5EF4-FFF2-40B4-BE49-F238E27FC236}">
              <a16:creationId xmlns:a16="http://schemas.microsoft.com/office/drawing/2014/main" id="{36A96971-51A9-C861-A036-1E13882C6E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48D8A5-F0AD-3CFC-6020-0B8F8B6884CF}"/>
              </a:ext>
            </a:extLst>
          </p:cNvPr>
          <p:cNvSpPr>
            <a:spLocks noGrp="1"/>
          </p:cNvSpPr>
          <p:nvPr>
            <p:ph type="title"/>
          </p:nvPr>
        </p:nvSpPr>
        <p:spPr>
          <a:xfrm>
            <a:off x="913795" y="609600"/>
            <a:ext cx="10353761" cy="1326321"/>
          </a:xfrm>
        </p:spPr>
        <p:txBody>
          <a:bodyPr>
            <a:normAutofit/>
          </a:bodyPr>
          <a:lstStyle/>
          <a:p>
            <a:r>
              <a:rPr lang="en-US" dirty="0"/>
              <a:t>Overdraft Fees</a:t>
            </a:r>
          </a:p>
        </p:txBody>
      </p:sp>
      <p:sp>
        <p:nvSpPr>
          <p:cNvPr id="10" name="Rectangle 9">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38D7652D-2E9D-D680-EB29-EB5803D8B94B}"/>
              </a:ext>
            </a:extLst>
          </p:cNvPr>
          <p:cNvGraphicFramePr>
            <a:graphicFrameLocks noGrp="1"/>
          </p:cNvGraphicFramePr>
          <p:nvPr>
            <p:ph idx="1"/>
            <p:extLst>
              <p:ext uri="{D42A27DB-BD31-4B8C-83A1-F6EECF244321}">
                <p14:modId xmlns:p14="http://schemas.microsoft.com/office/powerpoint/2010/main" val="2235749665"/>
              </p:ext>
            </p:extLst>
          </p:nvPr>
        </p:nvGraphicFramePr>
        <p:xfrm>
          <a:off x="914400" y="2417233"/>
          <a:ext cx="10353675" cy="3305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2707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a:extLst>
            <a:ext uri="{FF2B5EF4-FFF2-40B4-BE49-F238E27FC236}">
              <a16:creationId xmlns:a16="http://schemas.microsoft.com/office/drawing/2014/main" id="{79A71B12-EB63-8D91-863E-953FBB51034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EBBEFBA-BEAE-7439-A5E3-CD897FF200DB}"/>
              </a:ext>
            </a:extLst>
          </p:cNvPr>
          <p:cNvSpPr>
            <a:spLocks noGrp="1"/>
          </p:cNvSpPr>
          <p:nvPr>
            <p:ph type="title"/>
          </p:nvPr>
        </p:nvSpPr>
        <p:spPr>
          <a:xfrm>
            <a:off x="913796" y="927100"/>
            <a:ext cx="3418766" cy="4616450"/>
          </a:xfrm>
        </p:spPr>
        <p:txBody>
          <a:bodyPr>
            <a:normAutofit/>
          </a:bodyPr>
          <a:lstStyle/>
          <a:p>
            <a:r>
              <a:rPr lang="en-US" sz="2600" dirty="0"/>
              <a:t>How do I prevent </a:t>
            </a:r>
            <a:r>
              <a:rPr lang="en-US" sz="2600" dirty="0" err="1"/>
              <a:t>overdrafting</a:t>
            </a:r>
            <a:r>
              <a:rPr lang="en-US" sz="2600" dirty="0"/>
              <a:t>?</a:t>
            </a:r>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D50E3DD-CCB2-B417-A154-C01A4A88B283}"/>
              </a:ext>
            </a:extLst>
          </p:cNvPr>
          <p:cNvSpPr>
            <a:spLocks noGrp="1"/>
          </p:cNvSpPr>
          <p:nvPr>
            <p:ph idx="1"/>
          </p:nvPr>
        </p:nvSpPr>
        <p:spPr>
          <a:xfrm>
            <a:off x="4976029" y="971549"/>
            <a:ext cx="6291528" cy="4616450"/>
          </a:xfrm>
        </p:spPr>
        <p:txBody>
          <a:bodyPr anchor="ctr">
            <a:normAutofit/>
          </a:bodyPr>
          <a:lstStyle/>
          <a:p>
            <a:pPr>
              <a:lnSpc>
                <a:spcPct val="110000"/>
              </a:lnSpc>
            </a:pPr>
            <a:r>
              <a:rPr lang="en-US"/>
              <a:t>You can opt out of overdrafting at some banks. </a:t>
            </a:r>
          </a:p>
          <a:p>
            <a:pPr lvl="1">
              <a:lnSpc>
                <a:spcPct val="110000"/>
              </a:lnSpc>
            </a:pPr>
            <a:r>
              <a:rPr lang="en-US"/>
              <a:t>This would leave you unable to pay for things like gas in an emergency (no funds in your account and no cash on you)</a:t>
            </a:r>
          </a:p>
          <a:p>
            <a:pPr lvl="1">
              <a:lnSpc>
                <a:spcPct val="110000"/>
              </a:lnSpc>
            </a:pPr>
            <a:r>
              <a:rPr lang="en-US"/>
              <a:t>This can be prevented by keeping an eye on your money, checking your accounts regularly, and making sure you have a buffer of at least $300 in your accounts. </a:t>
            </a:r>
          </a:p>
          <a:p>
            <a:pPr>
              <a:lnSpc>
                <a:spcPct val="110000"/>
              </a:lnSpc>
            </a:pPr>
            <a:r>
              <a:rPr lang="en-US"/>
              <a:t>Some banks provide “Overdraft Protection” which can pull funds from a different account to prevent fees.</a:t>
            </a:r>
          </a:p>
          <a:p>
            <a:pPr>
              <a:lnSpc>
                <a:spcPct val="110000"/>
              </a:lnSpc>
            </a:pPr>
            <a:r>
              <a:rPr lang="en-US"/>
              <a:t>Set up account alerts to let you know when your account is below a certain amount.</a:t>
            </a:r>
          </a:p>
        </p:txBody>
      </p:sp>
    </p:spTree>
    <p:extLst>
      <p:ext uri="{BB962C8B-B14F-4D97-AF65-F5344CB8AC3E}">
        <p14:creationId xmlns:p14="http://schemas.microsoft.com/office/powerpoint/2010/main" val="3533630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a:extLst>
            <a:ext uri="{FF2B5EF4-FFF2-40B4-BE49-F238E27FC236}">
              <a16:creationId xmlns:a16="http://schemas.microsoft.com/office/drawing/2014/main" id="{4397C55E-A2C4-601B-E41C-C395B73440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E256B0-314B-3078-0321-3D70FBB275C8}"/>
              </a:ext>
            </a:extLst>
          </p:cNvPr>
          <p:cNvSpPr>
            <a:spLocks noGrp="1"/>
          </p:cNvSpPr>
          <p:nvPr>
            <p:ph type="title"/>
          </p:nvPr>
        </p:nvSpPr>
        <p:spPr>
          <a:xfrm>
            <a:off x="913795" y="609600"/>
            <a:ext cx="10353761" cy="1326321"/>
          </a:xfrm>
        </p:spPr>
        <p:txBody>
          <a:bodyPr>
            <a:normAutofit/>
          </a:bodyPr>
          <a:lstStyle/>
          <a:p>
            <a:r>
              <a:rPr lang="en-US" dirty="0"/>
              <a:t>Checking vs Savings</a:t>
            </a:r>
          </a:p>
        </p:txBody>
      </p:sp>
      <p:sp>
        <p:nvSpPr>
          <p:cNvPr id="16" name="Rectangle 15">
            <a:extLst>
              <a:ext uri="{FF2B5EF4-FFF2-40B4-BE49-F238E27FC236}">
                <a16:creationId xmlns:a16="http://schemas.microsoft.com/office/drawing/2014/main" id="{EFA2AC96-1E47-421C-A03F-F98E354EB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95500"/>
            <a:ext cx="12192000" cy="4762500"/>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a16="http://schemas.microsoft.com/office/drawing/2014/main" id="{92A31F96-2D09-BF28-8ED4-E8F3755DCAD1}"/>
              </a:ext>
            </a:extLst>
          </p:cNvPr>
          <p:cNvGraphicFramePr>
            <a:graphicFrameLocks noGrp="1"/>
          </p:cNvGraphicFramePr>
          <p:nvPr>
            <p:ph idx="1"/>
            <p:extLst>
              <p:ext uri="{D42A27DB-BD31-4B8C-83A1-F6EECF244321}">
                <p14:modId xmlns:p14="http://schemas.microsoft.com/office/powerpoint/2010/main" val="2481953959"/>
              </p:ext>
            </p:extLst>
          </p:nvPr>
        </p:nvGraphicFramePr>
        <p:xfrm>
          <a:off x="914400" y="2417232"/>
          <a:ext cx="10353675" cy="38311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7838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BECEE-6948-7D99-8D35-BB8CB3B019C5}"/>
              </a:ext>
            </a:extLst>
          </p:cNvPr>
          <p:cNvSpPr>
            <a:spLocks noGrp="1"/>
          </p:cNvSpPr>
          <p:nvPr>
            <p:ph type="title"/>
          </p:nvPr>
        </p:nvSpPr>
        <p:spPr/>
        <p:txBody>
          <a:bodyPr/>
          <a:lstStyle/>
          <a:p>
            <a:r>
              <a:rPr lang="en-US" dirty="0"/>
              <a:t>How to sign a check</a:t>
            </a:r>
          </a:p>
        </p:txBody>
      </p:sp>
      <p:sp>
        <p:nvSpPr>
          <p:cNvPr id="3" name="Content Placeholder 2">
            <a:extLst>
              <a:ext uri="{FF2B5EF4-FFF2-40B4-BE49-F238E27FC236}">
                <a16:creationId xmlns:a16="http://schemas.microsoft.com/office/drawing/2014/main" id="{3D72410A-69C7-B780-8D8D-12D7D1AF3FF9}"/>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15644971-7482-C8C8-20FA-66D554D311EF}"/>
              </a:ext>
            </a:extLst>
          </p:cNvPr>
          <p:cNvPicPr>
            <a:picLocks noChangeAspect="1"/>
          </p:cNvPicPr>
          <p:nvPr/>
        </p:nvPicPr>
        <p:blipFill>
          <a:blip r:embed="rId2"/>
          <a:srcRect t="21834"/>
          <a:stretch/>
        </p:blipFill>
        <p:spPr>
          <a:xfrm>
            <a:off x="1077988" y="1789983"/>
            <a:ext cx="10037657" cy="4783537"/>
          </a:xfrm>
          <a:prstGeom prst="rect">
            <a:avLst/>
          </a:prstGeom>
        </p:spPr>
      </p:pic>
      <p:sp>
        <p:nvSpPr>
          <p:cNvPr id="5" name="Rectangle 4">
            <a:extLst>
              <a:ext uri="{FF2B5EF4-FFF2-40B4-BE49-F238E27FC236}">
                <a16:creationId xmlns:a16="http://schemas.microsoft.com/office/drawing/2014/main" id="{B3B66E9B-3536-FDF2-824B-1F28A32E8196}"/>
              </a:ext>
            </a:extLst>
          </p:cNvPr>
          <p:cNvSpPr/>
          <p:nvPr/>
        </p:nvSpPr>
        <p:spPr>
          <a:xfrm>
            <a:off x="6997806" y="2043828"/>
            <a:ext cx="1061509" cy="584775"/>
          </a:xfrm>
          <a:prstGeom prst="rect">
            <a:avLst/>
          </a:prstGeom>
          <a:noFill/>
        </p:spPr>
        <p:txBody>
          <a:bodyPr wrap="none" lIns="91440" tIns="45720" rIns="91440" bIns="45720">
            <a:spAutoFit/>
          </a:bodyPr>
          <a:lstStyle/>
          <a:p>
            <a:pPr algn="ctr"/>
            <a:r>
              <a:rPr lang="en-US" sz="3200" b="0" cap="none" spc="0" dirty="0">
                <a:ln w="0"/>
                <a:solidFill>
                  <a:srgbClr val="F3642B"/>
                </a:solidFill>
                <a:effectLst>
                  <a:outerShdw blurRad="38100" dist="19050" dir="2700000" algn="tl" rotWithShape="0">
                    <a:schemeClr val="dk1">
                      <a:alpha val="40000"/>
                    </a:schemeClr>
                  </a:outerShdw>
                </a:effectLst>
              </a:rPr>
              <a:t>Date</a:t>
            </a:r>
          </a:p>
        </p:txBody>
      </p:sp>
      <p:sp>
        <p:nvSpPr>
          <p:cNvPr id="6" name="Rectangle 5">
            <a:extLst>
              <a:ext uri="{FF2B5EF4-FFF2-40B4-BE49-F238E27FC236}">
                <a16:creationId xmlns:a16="http://schemas.microsoft.com/office/drawing/2014/main" id="{52403A95-6B71-4D51-DB53-866E8EC7681E}"/>
              </a:ext>
            </a:extLst>
          </p:cNvPr>
          <p:cNvSpPr/>
          <p:nvPr/>
        </p:nvSpPr>
        <p:spPr>
          <a:xfrm>
            <a:off x="2692400" y="2788746"/>
            <a:ext cx="5586679" cy="584775"/>
          </a:xfrm>
          <a:prstGeom prst="rect">
            <a:avLst/>
          </a:prstGeom>
          <a:noFill/>
        </p:spPr>
        <p:txBody>
          <a:bodyPr wrap="square" lIns="91440" tIns="45720" rIns="91440" bIns="45720">
            <a:spAutoFit/>
          </a:bodyPr>
          <a:lstStyle/>
          <a:p>
            <a:pPr algn="ctr"/>
            <a:r>
              <a:rPr lang="en-US" sz="3200" b="0" cap="none" spc="0" dirty="0">
                <a:ln w="0"/>
                <a:solidFill>
                  <a:srgbClr val="F3642B"/>
                </a:solidFill>
                <a:effectLst>
                  <a:outerShdw blurRad="38100" dist="19050" dir="2700000" algn="tl" rotWithShape="0">
                    <a:schemeClr val="dk1">
                      <a:alpha val="40000"/>
                    </a:schemeClr>
                  </a:outerShdw>
                </a:effectLst>
              </a:rPr>
              <a:t>Who you’re giving money to</a:t>
            </a:r>
          </a:p>
        </p:txBody>
      </p:sp>
      <p:sp>
        <p:nvSpPr>
          <p:cNvPr id="7" name="Rectangle 6">
            <a:extLst>
              <a:ext uri="{FF2B5EF4-FFF2-40B4-BE49-F238E27FC236}">
                <a16:creationId xmlns:a16="http://schemas.microsoft.com/office/drawing/2014/main" id="{1896F2E4-6110-C318-DE81-81ABDFB01863}"/>
              </a:ext>
            </a:extLst>
          </p:cNvPr>
          <p:cNvSpPr/>
          <p:nvPr/>
        </p:nvSpPr>
        <p:spPr>
          <a:xfrm>
            <a:off x="8770686" y="2788745"/>
            <a:ext cx="1653017" cy="584775"/>
          </a:xfrm>
          <a:prstGeom prst="rect">
            <a:avLst/>
          </a:prstGeom>
          <a:noFill/>
        </p:spPr>
        <p:txBody>
          <a:bodyPr wrap="none" lIns="91440" tIns="45720" rIns="91440" bIns="45720">
            <a:spAutoFit/>
          </a:bodyPr>
          <a:lstStyle/>
          <a:p>
            <a:pPr algn="ctr"/>
            <a:r>
              <a:rPr lang="en-US" sz="3200" b="0" cap="none" spc="0" dirty="0">
                <a:ln w="0"/>
                <a:solidFill>
                  <a:srgbClr val="F3642B"/>
                </a:solidFill>
                <a:effectLst>
                  <a:outerShdw blurRad="38100" dist="19050" dir="2700000" algn="tl" rotWithShape="0">
                    <a:schemeClr val="dk1">
                      <a:alpha val="40000"/>
                    </a:schemeClr>
                  </a:outerShdw>
                </a:effectLst>
              </a:rPr>
              <a:t>Amount</a:t>
            </a:r>
          </a:p>
        </p:txBody>
      </p:sp>
      <p:sp>
        <p:nvSpPr>
          <p:cNvPr id="8" name="Rectangle 7">
            <a:extLst>
              <a:ext uri="{FF2B5EF4-FFF2-40B4-BE49-F238E27FC236}">
                <a16:creationId xmlns:a16="http://schemas.microsoft.com/office/drawing/2014/main" id="{03C1CA16-6A99-1AFD-8107-7867B08C4D7B}"/>
              </a:ext>
            </a:extLst>
          </p:cNvPr>
          <p:cNvSpPr/>
          <p:nvPr/>
        </p:nvSpPr>
        <p:spPr>
          <a:xfrm>
            <a:off x="1983737" y="3533664"/>
            <a:ext cx="3855736" cy="584775"/>
          </a:xfrm>
          <a:prstGeom prst="rect">
            <a:avLst/>
          </a:prstGeom>
          <a:noFill/>
        </p:spPr>
        <p:txBody>
          <a:bodyPr wrap="none" lIns="91440" tIns="45720" rIns="91440" bIns="45720">
            <a:spAutoFit/>
          </a:bodyPr>
          <a:lstStyle/>
          <a:p>
            <a:pPr algn="ctr"/>
            <a:r>
              <a:rPr lang="en-US" sz="3200" b="0" cap="none" spc="0" dirty="0">
                <a:ln w="0"/>
                <a:solidFill>
                  <a:srgbClr val="F3642B"/>
                </a:solidFill>
                <a:effectLst>
                  <a:outerShdw blurRad="38100" dist="19050" dir="2700000" algn="tl" rotWithShape="0">
                    <a:schemeClr val="dk1">
                      <a:alpha val="40000"/>
                    </a:schemeClr>
                  </a:outerShdw>
                </a:effectLst>
              </a:rPr>
              <a:t>Amount printed out</a:t>
            </a:r>
          </a:p>
        </p:txBody>
      </p:sp>
      <p:sp>
        <p:nvSpPr>
          <p:cNvPr id="9" name="Rectangle 8">
            <a:extLst>
              <a:ext uri="{FF2B5EF4-FFF2-40B4-BE49-F238E27FC236}">
                <a16:creationId xmlns:a16="http://schemas.microsoft.com/office/drawing/2014/main" id="{1E2D3807-CB0C-9BF6-5E25-B4D9CBF1BA4D}"/>
              </a:ext>
            </a:extLst>
          </p:cNvPr>
          <p:cNvSpPr/>
          <p:nvPr/>
        </p:nvSpPr>
        <p:spPr>
          <a:xfrm>
            <a:off x="2191266" y="4816562"/>
            <a:ext cx="2566921" cy="584775"/>
          </a:xfrm>
          <a:prstGeom prst="rect">
            <a:avLst/>
          </a:prstGeom>
          <a:noFill/>
        </p:spPr>
        <p:txBody>
          <a:bodyPr wrap="none" lIns="91440" tIns="45720" rIns="91440" bIns="45720">
            <a:spAutoFit/>
          </a:bodyPr>
          <a:lstStyle/>
          <a:p>
            <a:pPr algn="ctr"/>
            <a:r>
              <a:rPr lang="en-US" sz="3200" dirty="0">
                <a:ln w="0"/>
                <a:solidFill>
                  <a:srgbClr val="F3642B"/>
                </a:solidFill>
                <a:effectLst>
                  <a:outerShdw blurRad="38100" dist="19050" dir="2700000" algn="tl" rotWithShape="0">
                    <a:schemeClr val="dk1">
                      <a:alpha val="40000"/>
                    </a:schemeClr>
                  </a:outerShdw>
                </a:effectLst>
              </a:rPr>
              <a:t>What it is for</a:t>
            </a:r>
            <a:endParaRPr lang="en-US" sz="3200" b="0" cap="none" spc="0" dirty="0">
              <a:ln w="0"/>
              <a:solidFill>
                <a:srgbClr val="F3642B"/>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DEA23F87-3436-D4D4-C2B0-9BC6630ACA0F}"/>
              </a:ext>
            </a:extLst>
          </p:cNvPr>
          <p:cNvSpPr/>
          <p:nvPr/>
        </p:nvSpPr>
        <p:spPr>
          <a:xfrm>
            <a:off x="7421791" y="4745441"/>
            <a:ext cx="3001912" cy="584775"/>
          </a:xfrm>
          <a:prstGeom prst="rect">
            <a:avLst/>
          </a:prstGeom>
          <a:noFill/>
        </p:spPr>
        <p:txBody>
          <a:bodyPr wrap="none" lIns="91440" tIns="45720" rIns="91440" bIns="45720">
            <a:spAutoFit/>
          </a:bodyPr>
          <a:lstStyle/>
          <a:p>
            <a:pPr algn="ctr"/>
            <a:r>
              <a:rPr lang="en-US" sz="3200" b="0" cap="none" spc="0" dirty="0">
                <a:ln w="0"/>
                <a:solidFill>
                  <a:srgbClr val="F3642B"/>
                </a:solidFill>
                <a:effectLst>
                  <a:outerShdw blurRad="38100" dist="19050" dir="2700000" algn="tl" rotWithShape="0">
                    <a:schemeClr val="dk1">
                      <a:alpha val="40000"/>
                    </a:schemeClr>
                  </a:outerShdw>
                </a:effectLst>
              </a:rPr>
              <a:t>Your  signature</a:t>
            </a:r>
          </a:p>
        </p:txBody>
      </p:sp>
    </p:spTree>
    <p:extLst>
      <p:ext uri="{BB962C8B-B14F-4D97-AF65-F5344CB8AC3E}">
        <p14:creationId xmlns:p14="http://schemas.microsoft.com/office/powerpoint/2010/main" val="333690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TM04033921[[fn=Damask]]</Template>
  <TotalTime>638</TotalTime>
  <Words>1189</Words>
  <Application>Microsoft Office PowerPoint</Application>
  <PresentationFormat>Widescreen</PresentationFormat>
  <Paragraphs>118</Paragraphs>
  <Slides>19</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Arial</vt:lpstr>
      <vt:lpstr>Bookman Old Style</vt:lpstr>
      <vt:lpstr>Calibri</vt:lpstr>
      <vt:lpstr>Grandview</vt:lpstr>
      <vt:lpstr>Rockwell</vt:lpstr>
      <vt:lpstr>Damask</vt:lpstr>
      <vt:lpstr>Get and Maintain a Bank Account</vt:lpstr>
      <vt:lpstr>Why bank account?</vt:lpstr>
      <vt:lpstr>How Youth bank accounts work</vt:lpstr>
      <vt:lpstr>Foster Youth Bank accounts</vt:lpstr>
      <vt:lpstr>Foster Youth Bank Accounts</vt:lpstr>
      <vt:lpstr>Overdraft Fees</vt:lpstr>
      <vt:lpstr>How do I prevent overdrafting?</vt:lpstr>
      <vt:lpstr>Checking vs Savings</vt:lpstr>
      <vt:lpstr>How to sign a check</vt:lpstr>
      <vt:lpstr>Rule of 72 (what the heck is interest rate?)</vt:lpstr>
      <vt:lpstr>Fry’s bank account</vt:lpstr>
      <vt:lpstr>Who has earned your money?</vt:lpstr>
      <vt:lpstr>YOU. YOU EARNED THAT MONEY</vt:lpstr>
      <vt:lpstr>Once you pay yourself, who’s next?</vt:lpstr>
      <vt:lpstr>Klarna, Afterpay, buy now pay later</vt:lpstr>
      <vt:lpstr>Online Banking</vt:lpstr>
      <vt:lpstr>Online Bank Account</vt:lpstr>
      <vt:lpstr>Any Questions?</vt:lpstr>
      <vt:lpstr>Thank you for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Samuel Chaverin</dc:creator>
  <cp:lastModifiedBy>Samuel Chaverin</cp:lastModifiedBy>
  <cp:revision>9</cp:revision>
  <dcterms:created xsi:type="dcterms:W3CDTF">2025-02-13T17:40:34Z</dcterms:created>
  <dcterms:modified xsi:type="dcterms:W3CDTF">2025-02-17T22:22:04Z</dcterms:modified>
</cp:coreProperties>
</file>