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9" r:id="rId6"/>
    <p:sldId id="268" r:id="rId7"/>
    <p:sldId id="272" r:id="rId8"/>
    <p:sldId id="270" r:id="rId9"/>
    <p:sldId id="271" r:id="rId10"/>
    <p:sldId id="261" r:id="rId11"/>
    <p:sldId id="273" r:id="rId12"/>
    <p:sldId id="267" r:id="rId13"/>
    <p:sldId id="279" r:id="rId14"/>
    <p:sldId id="281" r:id="rId15"/>
    <p:sldId id="269" r:id="rId16"/>
    <p:sldId id="276" r:id="rId17"/>
    <p:sldId id="277" r:id="rId18"/>
    <p:sldId id="275" r:id="rId19"/>
    <p:sldId id="27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 autoAdjust="0"/>
  </p:normalViewPr>
  <p:slideViewPr>
    <p:cSldViewPr snapToGrid="0">
      <p:cViewPr>
        <p:scale>
          <a:sx n="82" d="100"/>
          <a:sy n="82" d="100"/>
        </p:scale>
        <p:origin x="720" y="250"/>
      </p:cViewPr>
      <p:guideLst/>
    </p:cSldViewPr>
  </p:slideViewPr>
  <p:outlineViewPr>
    <p:cViewPr>
      <p:scale>
        <a:sx n="33" d="100"/>
        <a:sy n="33" d="100"/>
      </p:scale>
      <p:origin x="0" y="-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6C3D2F-5A05-4596-A225-FC1456570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C051B-F26C-4470-B56C-092B4E1C4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A1B5-1BE4-4CD6-80C4-143959F034D3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9DB8B-3A1C-4291-8A97-C19C5D31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310B9-42FE-4FE9-8C0B-5C7382DBB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FFF0-B784-4FE7-8A38-F89DE294F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120A-21AF-4F12-ABAA-66A70823631B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672F-171E-46DC-915C-C7BCF99F5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5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03E1-E423-33E4-7B61-341A7106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55438-1930-BAFD-24F4-6AC7BFFE3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7F544C-D1DB-6B17-6AE5-C3918F933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D5484-F309-A53E-591E-F8CA60EAE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6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8F88D-FCF2-AC6A-B703-E5471B650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68D238-FB6D-92A9-1839-16A45B67F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5BF17-7022-FF3B-E592-B7209C071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F6982-BA09-68C7-CF99-FB59F7179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88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84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A693A-962F-21CC-E774-F48E7897B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02E4A-9327-2D4B-E72A-AF15CE123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9A76D-75E7-94D8-C809-B61E164E5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DF84E-B4E3-02C7-6878-4A6A3F0FE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8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C849A-6C5E-633D-E225-AA542043A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61B15-3ADF-5877-9A00-29884B0C9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251F08-E4AA-182D-23BB-B23AD2126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A85F6-489B-7EF0-BF82-CEB674381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15011-8AAB-2FDD-18E3-F38B70C0A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A42A35-5EB0-54F5-AA1B-64D5BF3CA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7CEFB-6C48-EE3D-B288-216590A8B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7C178-6E16-FE98-7FB9-BDC2A1961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33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A55DD-15C6-3ECC-472F-91AE1426B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AEDE9-6272-8ABF-A75F-36FFC2C41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E8BB1-3FFC-1781-B76B-CC4D3ECA6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FB5FF-1E3D-42E5-4FAA-A9E2C17A9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15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6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0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1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10762-E61F-226C-FE1E-1C6E11508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B3928-F76A-A9A9-49F5-B518F6283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3BFDA-9DB6-CC8E-E28A-6E9296C52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8A08D-ABCD-5A67-AD53-67EE7B15A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3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E0022-47E6-DD0B-1F3B-DCBCF141F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CC8DE-5366-269B-E518-0A1A5A6FE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70429-0D52-674A-F4DC-7F570B138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3B37D-B609-17F4-AE05-77FB31BE2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5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E0022-47E6-DD0B-1F3B-DCBCF141F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CC8DE-5366-269B-E518-0A1A5A6FE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70429-0D52-674A-F4DC-7F570B138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3B37D-B609-17F4-AE05-77FB31BE2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26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6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84836-5393-1E47-FC54-F16503244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7F02B-5D2E-8EAC-95F5-22B8A7C68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08DE2A-67A8-C2F9-E2C0-E75E6D7BC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117BB-0F10-EEC6-2EE4-7C3836236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C672F-171E-46DC-915C-C7BCF99F5C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4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8523" y="5953318"/>
            <a:ext cx="10318418" cy="74227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 b="0" i="0" cap="all" spc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A22F609B-DD4D-16EA-060F-7BFB50BA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6CFE02-2621-4755-7C89-6564B8F2F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60DE4597-DCD7-DBB0-3265-E7EB70B26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B0330-0047-93B1-0E5A-30782D065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79454E9-64A4-5BCD-DBB2-0A8C47461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7EF47-0E28-324A-BFDB-6DA237E7E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677" y="382385"/>
            <a:ext cx="10523379" cy="180009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1677" y="2286001"/>
            <a:ext cx="10523379" cy="359359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6875113-6CF9-DCB5-3194-7B5DC7DB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7A9FEF-52A0-808F-183C-E69D0BD7D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1678" y="655604"/>
            <a:ext cx="4028348" cy="5387886"/>
          </a:xfrm>
        </p:spPr>
        <p:txBody>
          <a:bodyPr anchor="ctr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026" y="655604"/>
            <a:ext cx="5986078" cy="538788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1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82629D6-C81C-6C07-314D-B2D901A7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006ED6-1912-6865-5D19-6FCA22094F1E}"/>
                </a:ext>
              </a:extLst>
            </p:cNvPr>
            <p:cNvSpPr/>
            <p:nvPr userDrawn="1"/>
          </p:nvSpPr>
          <p:spPr>
            <a:xfrm>
              <a:off x="5530964" y="0"/>
              <a:ext cx="6661036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CD54FFD-5890-0058-F8A8-53847637E554}"/>
                </a:ext>
              </a:extLst>
            </p:cNvPr>
            <p:cNvGrpSpPr/>
            <p:nvPr userDrawn="1"/>
          </p:nvGrpSpPr>
          <p:grpSpPr>
            <a:xfrm>
              <a:off x="196964" y="0"/>
              <a:ext cx="7377024" cy="6858000"/>
              <a:chOff x="196964" y="0"/>
              <a:chExt cx="7377024" cy="6858000"/>
            </a:xfrm>
          </p:grpSpPr>
          <p:sp>
            <p:nvSpPr>
              <p:cNvPr id="10" name="Freeform 6" title="Left scallop edge">
                <a:extLst>
                  <a:ext uri="{FF2B5EF4-FFF2-40B4-BE49-F238E27FC236}">
                    <a16:creationId xmlns:a16="http://schemas.microsoft.com/office/drawing/2014/main" id="{79990210-1F9B-2CE1-E438-60E6728E96E4}"/>
                  </a:ext>
                </a:extLst>
              </p:cNvPr>
              <p:cNvSpPr/>
              <p:nvPr userDrawn="1"/>
            </p:nvSpPr>
            <p:spPr bwMode="auto">
              <a:xfrm>
                <a:off x="6688163" y="0"/>
                <a:ext cx="885825" cy="6858000"/>
              </a:xfrm>
              <a:custGeom>
                <a:avLst/>
                <a:gdLst/>
                <a:ahLst/>
                <a:cxnLst/>
                <a:rect l="0" t="0" r="r" b="b"/>
                <a:pathLst>
                  <a:path w="558" h="4320">
                    <a:moveTo>
                      <a:pt x="0" y="0"/>
                    </a:moveTo>
                    <a:lnTo>
                      <a:pt x="447" y="0"/>
                    </a:lnTo>
                    <a:lnTo>
                      <a:pt x="448" y="43"/>
                    </a:lnTo>
                    <a:lnTo>
                      <a:pt x="453" y="81"/>
                    </a:lnTo>
                    <a:lnTo>
                      <a:pt x="460" y="114"/>
                    </a:lnTo>
                    <a:lnTo>
                      <a:pt x="469" y="143"/>
                    </a:lnTo>
                    <a:lnTo>
                      <a:pt x="479" y="169"/>
                    </a:lnTo>
                    <a:lnTo>
                      <a:pt x="491" y="192"/>
                    </a:lnTo>
                    <a:lnTo>
                      <a:pt x="503" y="216"/>
                    </a:lnTo>
                    <a:lnTo>
                      <a:pt x="515" y="240"/>
                    </a:lnTo>
                    <a:lnTo>
                      <a:pt x="525" y="263"/>
                    </a:lnTo>
                    <a:lnTo>
                      <a:pt x="535" y="289"/>
                    </a:lnTo>
                    <a:lnTo>
                      <a:pt x="545" y="318"/>
                    </a:lnTo>
                    <a:lnTo>
                      <a:pt x="552" y="351"/>
                    </a:lnTo>
                    <a:lnTo>
                      <a:pt x="556" y="389"/>
                    </a:lnTo>
                    <a:lnTo>
                      <a:pt x="558" y="432"/>
                    </a:lnTo>
                    <a:lnTo>
                      <a:pt x="556" y="475"/>
                    </a:lnTo>
                    <a:lnTo>
                      <a:pt x="552" y="513"/>
                    </a:lnTo>
                    <a:lnTo>
                      <a:pt x="545" y="546"/>
                    </a:lnTo>
                    <a:lnTo>
                      <a:pt x="535" y="575"/>
                    </a:lnTo>
                    <a:lnTo>
                      <a:pt x="525" y="601"/>
                    </a:lnTo>
                    <a:lnTo>
                      <a:pt x="515" y="624"/>
                    </a:lnTo>
                    <a:lnTo>
                      <a:pt x="503" y="648"/>
                    </a:lnTo>
                    <a:lnTo>
                      <a:pt x="491" y="672"/>
                    </a:lnTo>
                    <a:lnTo>
                      <a:pt x="479" y="695"/>
                    </a:lnTo>
                    <a:lnTo>
                      <a:pt x="469" y="721"/>
                    </a:lnTo>
                    <a:lnTo>
                      <a:pt x="460" y="750"/>
                    </a:lnTo>
                    <a:lnTo>
                      <a:pt x="453" y="783"/>
                    </a:lnTo>
                    <a:lnTo>
                      <a:pt x="448" y="821"/>
                    </a:lnTo>
                    <a:lnTo>
                      <a:pt x="447" y="864"/>
                    </a:lnTo>
                    <a:lnTo>
                      <a:pt x="448" y="907"/>
                    </a:lnTo>
                    <a:lnTo>
                      <a:pt x="453" y="945"/>
                    </a:lnTo>
                    <a:lnTo>
                      <a:pt x="460" y="978"/>
                    </a:lnTo>
                    <a:lnTo>
                      <a:pt x="469" y="1007"/>
                    </a:lnTo>
                    <a:lnTo>
                      <a:pt x="479" y="1033"/>
                    </a:lnTo>
                    <a:lnTo>
                      <a:pt x="491" y="1056"/>
                    </a:lnTo>
                    <a:lnTo>
                      <a:pt x="503" y="1080"/>
                    </a:lnTo>
                    <a:lnTo>
                      <a:pt x="515" y="1104"/>
                    </a:lnTo>
                    <a:lnTo>
                      <a:pt x="525" y="1127"/>
                    </a:lnTo>
                    <a:lnTo>
                      <a:pt x="535" y="1153"/>
                    </a:lnTo>
                    <a:lnTo>
                      <a:pt x="545" y="1182"/>
                    </a:lnTo>
                    <a:lnTo>
                      <a:pt x="552" y="1215"/>
                    </a:lnTo>
                    <a:lnTo>
                      <a:pt x="556" y="1253"/>
                    </a:lnTo>
                    <a:lnTo>
                      <a:pt x="558" y="1296"/>
                    </a:lnTo>
                    <a:lnTo>
                      <a:pt x="556" y="1339"/>
                    </a:lnTo>
                    <a:lnTo>
                      <a:pt x="552" y="1377"/>
                    </a:lnTo>
                    <a:lnTo>
                      <a:pt x="545" y="1410"/>
                    </a:lnTo>
                    <a:lnTo>
                      <a:pt x="535" y="1439"/>
                    </a:lnTo>
                    <a:lnTo>
                      <a:pt x="525" y="1465"/>
                    </a:lnTo>
                    <a:lnTo>
                      <a:pt x="515" y="1488"/>
                    </a:lnTo>
                    <a:lnTo>
                      <a:pt x="503" y="1512"/>
                    </a:lnTo>
                    <a:lnTo>
                      <a:pt x="491" y="1536"/>
                    </a:lnTo>
                    <a:lnTo>
                      <a:pt x="479" y="1559"/>
                    </a:lnTo>
                    <a:lnTo>
                      <a:pt x="469" y="1585"/>
                    </a:lnTo>
                    <a:lnTo>
                      <a:pt x="460" y="1614"/>
                    </a:lnTo>
                    <a:lnTo>
                      <a:pt x="453" y="1647"/>
                    </a:lnTo>
                    <a:lnTo>
                      <a:pt x="448" y="1685"/>
                    </a:lnTo>
                    <a:lnTo>
                      <a:pt x="447" y="1728"/>
                    </a:lnTo>
                    <a:lnTo>
                      <a:pt x="448" y="1771"/>
                    </a:lnTo>
                    <a:lnTo>
                      <a:pt x="453" y="1809"/>
                    </a:lnTo>
                    <a:lnTo>
                      <a:pt x="460" y="1842"/>
                    </a:lnTo>
                    <a:lnTo>
                      <a:pt x="469" y="1871"/>
                    </a:lnTo>
                    <a:lnTo>
                      <a:pt x="479" y="1897"/>
                    </a:lnTo>
                    <a:lnTo>
                      <a:pt x="491" y="1920"/>
                    </a:lnTo>
                    <a:lnTo>
                      <a:pt x="503" y="1944"/>
                    </a:lnTo>
                    <a:lnTo>
                      <a:pt x="515" y="1968"/>
                    </a:lnTo>
                    <a:lnTo>
                      <a:pt x="525" y="1991"/>
                    </a:lnTo>
                    <a:lnTo>
                      <a:pt x="535" y="2017"/>
                    </a:lnTo>
                    <a:lnTo>
                      <a:pt x="545" y="2046"/>
                    </a:lnTo>
                    <a:lnTo>
                      <a:pt x="552" y="2079"/>
                    </a:lnTo>
                    <a:lnTo>
                      <a:pt x="556" y="2117"/>
                    </a:lnTo>
                    <a:lnTo>
                      <a:pt x="558" y="2159"/>
                    </a:lnTo>
                    <a:lnTo>
                      <a:pt x="556" y="2203"/>
                    </a:lnTo>
                    <a:lnTo>
                      <a:pt x="552" y="2241"/>
                    </a:lnTo>
                    <a:lnTo>
                      <a:pt x="545" y="2274"/>
                    </a:lnTo>
                    <a:lnTo>
                      <a:pt x="535" y="2303"/>
                    </a:lnTo>
                    <a:lnTo>
                      <a:pt x="525" y="2329"/>
                    </a:lnTo>
                    <a:lnTo>
                      <a:pt x="515" y="2352"/>
                    </a:lnTo>
                    <a:lnTo>
                      <a:pt x="503" y="2376"/>
                    </a:lnTo>
                    <a:lnTo>
                      <a:pt x="491" y="2400"/>
                    </a:lnTo>
                    <a:lnTo>
                      <a:pt x="479" y="2423"/>
                    </a:lnTo>
                    <a:lnTo>
                      <a:pt x="469" y="2449"/>
                    </a:lnTo>
                    <a:lnTo>
                      <a:pt x="460" y="2478"/>
                    </a:lnTo>
                    <a:lnTo>
                      <a:pt x="453" y="2511"/>
                    </a:lnTo>
                    <a:lnTo>
                      <a:pt x="448" y="2549"/>
                    </a:lnTo>
                    <a:lnTo>
                      <a:pt x="447" y="2592"/>
                    </a:lnTo>
                    <a:lnTo>
                      <a:pt x="448" y="2635"/>
                    </a:lnTo>
                    <a:lnTo>
                      <a:pt x="453" y="2673"/>
                    </a:lnTo>
                    <a:lnTo>
                      <a:pt x="460" y="2706"/>
                    </a:lnTo>
                    <a:lnTo>
                      <a:pt x="469" y="2735"/>
                    </a:lnTo>
                    <a:lnTo>
                      <a:pt x="479" y="2761"/>
                    </a:lnTo>
                    <a:lnTo>
                      <a:pt x="491" y="2784"/>
                    </a:lnTo>
                    <a:lnTo>
                      <a:pt x="515" y="2832"/>
                    </a:lnTo>
                    <a:lnTo>
                      <a:pt x="525" y="2855"/>
                    </a:lnTo>
                    <a:lnTo>
                      <a:pt x="535" y="2881"/>
                    </a:lnTo>
                    <a:lnTo>
                      <a:pt x="545" y="2910"/>
                    </a:lnTo>
                    <a:lnTo>
                      <a:pt x="552" y="2943"/>
                    </a:lnTo>
                    <a:lnTo>
                      <a:pt x="556" y="2981"/>
                    </a:lnTo>
                    <a:lnTo>
                      <a:pt x="558" y="3024"/>
                    </a:lnTo>
                    <a:lnTo>
                      <a:pt x="556" y="3067"/>
                    </a:lnTo>
                    <a:lnTo>
                      <a:pt x="552" y="3105"/>
                    </a:lnTo>
                    <a:lnTo>
                      <a:pt x="545" y="3138"/>
                    </a:lnTo>
                    <a:lnTo>
                      <a:pt x="535" y="3167"/>
                    </a:lnTo>
                    <a:lnTo>
                      <a:pt x="525" y="3193"/>
                    </a:lnTo>
                    <a:lnTo>
                      <a:pt x="515" y="3216"/>
                    </a:lnTo>
                    <a:lnTo>
                      <a:pt x="503" y="3240"/>
                    </a:lnTo>
                    <a:lnTo>
                      <a:pt x="491" y="3264"/>
                    </a:lnTo>
                    <a:lnTo>
                      <a:pt x="479" y="3287"/>
                    </a:lnTo>
                    <a:lnTo>
                      <a:pt x="469" y="3313"/>
                    </a:lnTo>
                    <a:lnTo>
                      <a:pt x="460" y="3342"/>
                    </a:lnTo>
                    <a:lnTo>
                      <a:pt x="453" y="3375"/>
                    </a:lnTo>
                    <a:lnTo>
                      <a:pt x="448" y="3413"/>
                    </a:lnTo>
                    <a:lnTo>
                      <a:pt x="447" y="3456"/>
                    </a:lnTo>
                    <a:lnTo>
                      <a:pt x="448" y="3499"/>
                    </a:lnTo>
                    <a:lnTo>
                      <a:pt x="453" y="3537"/>
                    </a:lnTo>
                    <a:lnTo>
                      <a:pt x="460" y="3570"/>
                    </a:lnTo>
                    <a:lnTo>
                      <a:pt x="469" y="3599"/>
                    </a:lnTo>
                    <a:lnTo>
                      <a:pt x="479" y="3625"/>
                    </a:lnTo>
                    <a:lnTo>
                      <a:pt x="491" y="3648"/>
                    </a:lnTo>
                    <a:lnTo>
                      <a:pt x="503" y="3672"/>
                    </a:lnTo>
                    <a:lnTo>
                      <a:pt x="515" y="3696"/>
                    </a:lnTo>
                    <a:lnTo>
                      <a:pt x="525" y="3719"/>
                    </a:lnTo>
                    <a:lnTo>
                      <a:pt x="535" y="3745"/>
                    </a:lnTo>
                    <a:lnTo>
                      <a:pt x="545" y="3774"/>
                    </a:lnTo>
                    <a:lnTo>
                      <a:pt x="552" y="3807"/>
                    </a:lnTo>
                    <a:lnTo>
                      <a:pt x="556" y="3845"/>
                    </a:lnTo>
                    <a:lnTo>
                      <a:pt x="558" y="3888"/>
                    </a:lnTo>
                    <a:lnTo>
                      <a:pt x="556" y="3931"/>
                    </a:lnTo>
                    <a:lnTo>
                      <a:pt x="552" y="3969"/>
                    </a:lnTo>
                    <a:lnTo>
                      <a:pt x="545" y="4002"/>
                    </a:lnTo>
                    <a:lnTo>
                      <a:pt x="535" y="4031"/>
                    </a:lnTo>
                    <a:lnTo>
                      <a:pt x="525" y="4057"/>
                    </a:lnTo>
                    <a:lnTo>
                      <a:pt x="515" y="4080"/>
                    </a:lnTo>
                    <a:lnTo>
                      <a:pt x="503" y="4104"/>
                    </a:lnTo>
                    <a:lnTo>
                      <a:pt x="491" y="4128"/>
                    </a:lnTo>
                    <a:lnTo>
                      <a:pt x="479" y="4151"/>
                    </a:lnTo>
                    <a:lnTo>
                      <a:pt x="469" y="4177"/>
                    </a:lnTo>
                    <a:lnTo>
                      <a:pt x="460" y="4206"/>
                    </a:lnTo>
                    <a:lnTo>
                      <a:pt x="453" y="4239"/>
                    </a:lnTo>
                    <a:lnTo>
                      <a:pt x="448" y="4277"/>
                    </a:lnTo>
                    <a:lnTo>
                      <a:pt x="447" y="4320"/>
                    </a:lnTo>
                    <a:lnTo>
                      <a:pt x="0" y="4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4EED43-19C6-3D75-5205-DBAE6551B347}"/>
                  </a:ext>
                </a:extLst>
              </p:cNvPr>
              <p:cNvSpPr/>
              <p:nvPr userDrawn="1"/>
            </p:nvSpPr>
            <p:spPr>
              <a:xfrm>
                <a:off x="196964" y="0"/>
                <a:ext cx="6661036" cy="6858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 title="right edge border">
              <a:extLst>
                <a:ext uri="{FF2B5EF4-FFF2-40B4-BE49-F238E27FC236}">
                  <a16:creationId xmlns:a16="http://schemas.microsoft.com/office/drawing/2014/main" id="{774323D2-93FE-5FD5-676F-452C98106A6E}"/>
                </a:ext>
              </a:extLst>
            </p:cNvPr>
            <p:cNvSpPr/>
            <p:nvPr userDrawn="1"/>
          </p:nvSpPr>
          <p:spPr>
            <a:xfrm>
              <a:off x="0" y="0"/>
              <a:ext cx="283464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9820" y="382385"/>
            <a:ext cx="3709358" cy="5742370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6376" y="508959"/>
            <a:ext cx="6305911" cy="561579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D9CA508-3C86-3580-504F-B66601B7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8688" cy="6858000"/>
            <a:chOff x="0" y="0"/>
            <a:chExt cx="12198688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006ED6-1912-6865-5D19-6FCA22094F1E}"/>
                </a:ext>
              </a:extLst>
            </p:cNvPr>
            <p:cNvSpPr/>
            <p:nvPr userDrawn="1"/>
          </p:nvSpPr>
          <p:spPr>
            <a:xfrm>
              <a:off x="5727928" y="0"/>
              <a:ext cx="647076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6" title="Left scallop edge">
              <a:extLst>
                <a:ext uri="{FF2B5EF4-FFF2-40B4-BE49-F238E27FC236}">
                  <a16:creationId xmlns:a16="http://schemas.microsoft.com/office/drawing/2014/main" id="{79990210-1F9B-2CE1-E438-60E6728E96E4}"/>
                </a:ext>
              </a:extLst>
            </p:cNvPr>
            <p:cNvSpPr/>
            <p:nvPr userDrawn="1"/>
          </p:nvSpPr>
          <p:spPr bwMode="auto">
            <a:xfrm>
              <a:off x="5399865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4EED43-19C6-3D75-5205-DBAE6551B347}"/>
                </a:ext>
              </a:extLst>
            </p:cNvPr>
            <p:cNvSpPr/>
            <p:nvPr userDrawn="1"/>
          </p:nvSpPr>
          <p:spPr>
            <a:xfrm>
              <a:off x="196964" y="0"/>
              <a:ext cx="5334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title="right edge border">
              <a:extLst>
                <a:ext uri="{FF2B5EF4-FFF2-40B4-BE49-F238E27FC236}">
                  <a16:creationId xmlns:a16="http://schemas.microsoft.com/office/drawing/2014/main" id="{774323D2-93FE-5FD5-676F-452C98106A6E}"/>
                </a:ext>
              </a:extLst>
            </p:cNvPr>
            <p:cNvSpPr/>
            <p:nvPr userDrawn="1"/>
          </p:nvSpPr>
          <p:spPr>
            <a:xfrm>
              <a:off x="0" y="0"/>
              <a:ext cx="283464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34958" y="526210"/>
            <a:ext cx="4464908" cy="5817106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719977" y="526210"/>
            <a:ext cx="4921464" cy="5817106"/>
          </a:xfrm>
        </p:spPr>
        <p:txBody>
          <a:bodyPr anchor="ctr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03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97CCFE93-3875-D188-55BA-86E16415C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71D729-2B26-A81B-0CB0-4E0A1AEA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477" y="1061049"/>
            <a:ext cx="6358152" cy="3666225"/>
          </a:xfrm>
        </p:spPr>
        <p:txBody>
          <a:bodyPr anchor="ctr">
            <a:normAutofit/>
          </a:bodyPr>
          <a:lstStyle>
            <a:lvl1pPr algn="ctr">
              <a:defRPr sz="4000" spc="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CE9BDE-37AB-2DA6-B4F2-3E7F0F66A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945" y="1690688"/>
            <a:ext cx="3401568" cy="340156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2DFA44-C5AA-7A71-CCFD-2B79F5B2F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477" y="4856009"/>
            <a:ext cx="6358153" cy="1778000"/>
          </a:xfrm>
        </p:spPr>
        <p:txBody>
          <a:bodyPr>
            <a:normAutofit/>
          </a:bodyPr>
          <a:lstStyle>
            <a:lvl1pPr marL="0" indent="0" algn="ctr">
              <a:buNone/>
              <a:defRPr sz="2800" b="1" cap="all" spc="4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cap="all" baseline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2pPr>
            <a:lvl3pPr marL="914400" indent="0">
              <a:buNone/>
              <a:defRPr cap="all" baseline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3pPr>
            <a:lvl4pPr marL="1371600" indent="0">
              <a:buNone/>
              <a:defRPr cap="all" baseline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4pPr>
            <a:lvl5pPr marL="1828800" indent="0">
              <a:buNone/>
              <a:defRPr cap="all" baseline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5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7730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768" y="416664"/>
            <a:ext cx="7788938" cy="3221482"/>
          </a:xfrm>
        </p:spPr>
        <p:txBody>
          <a:bodyPr anchor="b">
            <a:noAutofit/>
          </a:bodyPr>
          <a:lstStyle>
            <a:lvl1pPr>
              <a:defRPr sz="4000" b="0" cap="none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89768" y="4197347"/>
            <a:ext cx="778893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0" i="0" cap="none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9D4F4AB8-D880-91F9-0D11-F20D0050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4DB69F-EBF7-DEBE-7DFD-A9D36DCE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3A6D7BE-752B-EB58-A926-E58EBEF60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0428EF-AEF1-9AF0-0271-91E838A41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JzMUqXrQrE?start=2&amp;feature=oembed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8.sv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rm.org/topics-tools/news/benefits-compensation/shrm-hr-benchmarking-reports-launch-free-member-exclusive-benefi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/>
          <a:lstStyle/>
          <a:p>
            <a:r>
              <a:rPr lang="en-US" dirty="0"/>
              <a:t>How to crush a job interview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C630DD8-ABA8-DB4D-E842-0B6A9C4C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3" y="5953318"/>
            <a:ext cx="10318418" cy="742279"/>
          </a:xfrm>
        </p:spPr>
        <p:txBody>
          <a:bodyPr/>
          <a:lstStyle/>
          <a:p>
            <a:r>
              <a:rPr lang="en-US" dirty="0"/>
              <a:t>Please sign in! 			Teacher: Sam</a:t>
            </a:r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77BFC-81D3-6643-53A1-0FB3AA5F0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373142-E3AE-20EA-2777-F9284945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nline Media 6" title="Dwight's Job Interviews - The Office">
            <a:hlinkClick r:id="" action="ppaction://media"/>
            <a:extLst>
              <a:ext uri="{FF2B5EF4-FFF2-40B4-BE49-F238E27FC236}">
                <a16:creationId xmlns:a16="http://schemas.microsoft.com/office/drawing/2014/main" id="{D3F6D482-DC71-CFAD-BEA6-7A347E452C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A1C9F-8424-E2D9-93CD-91B9CDE0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33FB-B610-35A1-9A49-799C9040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20" y="382385"/>
            <a:ext cx="3709358" cy="5742370"/>
          </a:xfrm>
        </p:spPr>
        <p:txBody>
          <a:bodyPr/>
          <a:lstStyle/>
          <a:p>
            <a:r>
              <a:rPr lang="en-US" dirty="0"/>
              <a:t>How did Dwight do?</a:t>
            </a:r>
          </a:p>
        </p:txBody>
      </p:sp>
      <p:pic>
        <p:nvPicPr>
          <p:cNvPr id="5" name="Graphic 4" descr="Formal Shirt with solid fill">
            <a:extLst>
              <a:ext uri="{FF2B5EF4-FFF2-40B4-BE49-F238E27FC236}">
                <a16:creationId xmlns:a16="http://schemas.microsoft.com/office/drawing/2014/main" id="{BDA691E2-E087-958E-7685-A6F8212B6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277" y="34182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F9E13-2C53-6EC1-21A0-AC80D779CB95}"/>
              </a:ext>
            </a:extLst>
          </p:cNvPr>
          <p:cNvSpPr txBox="1"/>
          <p:nvPr/>
        </p:nvSpPr>
        <p:spPr>
          <a:xfrm>
            <a:off x="1827405" y="537411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Clothes: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FE206-E275-BDB3-54F6-43D64898A3E7}"/>
              </a:ext>
            </a:extLst>
          </p:cNvPr>
          <p:cNvSpPr txBox="1"/>
          <p:nvPr/>
        </p:nvSpPr>
        <p:spPr>
          <a:xfrm>
            <a:off x="885554" y="1211328"/>
            <a:ext cx="572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Sharply dressed, clean, appropriate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94008-F0D1-177C-BF60-81F125963540}"/>
              </a:ext>
            </a:extLst>
          </p:cNvPr>
          <p:cNvSpPr txBox="1"/>
          <p:nvPr/>
        </p:nvSpPr>
        <p:spPr>
          <a:xfrm>
            <a:off x="1827405" y="2069166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Language: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DBA02-75A2-1C7A-E6D5-B541286C7398}"/>
              </a:ext>
            </a:extLst>
          </p:cNvPr>
          <p:cNvSpPr txBox="1"/>
          <p:nvPr/>
        </p:nvSpPr>
        <p:spPr>
          <a:xfrm>
            <a:off x="885554" y="2743083"/>
            <a:ext cx="572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Polite, clean, </a:t>
            </a:r>
            <a:r>
              <a:rPr lang="en-US" sz="2800" dirty="0">
                <a:solidFill>
                  <a:srgbClr val="FF0000"/>
                </a:solidFill>
              </a:rPr>
              <a:t>inappropriate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4" name="Graphic 13" descr="Chat with solid fill">
            <a:extLst>
              <a:ext uri="{FF2B5EF4-FFF2-40B4-BE49-F238E27FC236}">
                <a16:creationId xmlns:a16="http://schemas.microsoft.com/office/drawing/2014/main" id="{76348DC2-3825-AF7C-0DA8-0DC53E1A3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024" y="1873576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12795-78DE-C877-6268-B5A8D1F95476}"/>
              </a:ext>
            </a:extLst>
          </p:cNvPr>
          <p:cNvSpPr txBox="1"/>
          <p:nvPr/>
        </p:nvSpPr>
        <p:spPr>
          <a:xfrm>
            <a:off x="1827405" y="3674164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Attitude: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4F71B2-E9AD-AC57-380F-D7C5504447EF}"/>
              </a:ext>
            </a:extLst>
          </p:cNvPr>
          <p:cNvSpPr txBox="1"/>
          <p:nvPr/>
        </p:nvSpPr>
        <p:spPr>
          <a:xfrm>
            <a:off x="885553" y="4366935"/>
            <a:ext cx="703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Eager to be there, </a:t>
            </a:r>
            <a:r>
              <a:rPr lang="en-US" sz="2800" dirty="0">
                <a:solidFill>
                  <a:srgbClr val="FF0000"/>
                </a:solidFill>
              </a:rPr>
              <a:t>overconfident</a:t>
            </a:r>
          </a:p>
        </p:txBody>
      </p:sp>
      <p:pic>
        <p:nvPicPr>
          <p:cNvPr id="21" name="Graphic 20" descr="Right And Left Brain with solid fill">
            <a:extLst>
              <a:ext uri="{FF2B5EF4-FFF2-40B4-BE49-F238E27FC236}">
                <a16:creationId xmlns:a16="http://schemas.microsoft.com/office/drawing/2014/main" id="{79ECD7A3-DB76-AEA9-1E46-E58A948FB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704" y="3499701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B7E3C4-66FE-0072-6C0F-D40A93697EFE}"/>
              </a:ext>
            </a:extLst>
          </p:cNvPr>
          <p:cNvSpPr txBox="1"/>
          <p:nvPr/>
        </p:nvSpPr>
        <p:spPr>
          <a:xfrm>
            <a:off x="1827405" y="5272996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Presentation: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E770C2-5B90-364B-5F94-E4D81618841C}"/>
              </a:ext>
            </a:extLst>
          </p:cNvPr>
          <p:cNvSpPr txBox="1"/>
          <p:nvPr/>
        </p:nvSpPr>
        <p:spPr>
          <a:xfrm>
            <a:off x="885553" y="5946913"/>
            <a:ext cx="72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Showed up on time, </a:t>
            </a:r>
            <a:r>
              <a:rPr lang="en-US" sz="2800" dirty="0">
                <a:solidFill>
                  <a:srgbClr val="FF0000"/>
                </a:solidFill>
              </a:rPr>
              <a:t>overprepared</a:t>
            </a:r>
          </a:p>
        </p:txBody>
      </p:sp>
      <p:pic>
        <p:nvPicPr>
          <p:cNvPr id="28" name="Graphic 27" descr="Lecturer with solid fill">
            <a:extLst>
              <a:ext uri="{FF2B5EF4-FFF2-40B4-BE49-F238E27FC236}">
                <a16:creationId xmlns:a16="http://schemas.microsoft.com/office/drawing/2014/main" id="{3B64F8A6-59A6-440E-033A-73B97FA72A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4597" y="50113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C66F70-156F-6929-EAA7-65AFF2FF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78" y="1595887"/>
            <a:ext cx="6358152" cy="3666225"/>
          </a:xfrm>
        </p:spPr>
        <p:txBody>
          <a:bodyPr/>
          <a:lstStyle/>
          <a:p>
            <a:r>
              <a:rPr lang="en-US" dirty="0"/>
              <a:t>Your turn to interview me!</a:t>
            </a:r>
          </a:p>
        </p:txBody>
      </p:sp>
      <p:pic>
        <p:nvPicPr>
          <p:cNvPr id="8" name="Picture Placeholder 7" descr="Question mark">
            <a:extLst>
              <a:ext uri="{FF2B5EF4-FFF2-40B4-BE49-F238E27FC236}">
                <a16:creationId xmlns:a16="http://schemas.microsoft.com/office/drawing/2014/main" id="{2A447435-4557-BAFD-1AC0-6485179695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8945" y="1690688"/>
            <a:ext cx="3401568" cy="340156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C10D-BDD4-7908-430B-5F68C6C2D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6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26B6F-7B97-398E-63C8-922E7D6E6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B62C-791F-90AF-2F19-4771B72B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940322" cy="1492132"/>
          </a:xfrm>
        </p:spPr>
        <p:txBody>
          <a:bodyPr anchor="t">
            <a:normAutofit/>
          </a:bodyPr>
          <a:lstStyle/>
          <a:p>
            <a:r>
              <a:rPr lang="en-US" sz="4700" dirty="0"/>
              <a:t>How did each candidate do?</a:t>
            </a:r>
          </a:p>
        </p:txBody>
      </p:sp>
      <p:pic>
        <p:nvPicPr>
          <p:cNvPr id="5" name="Picture 4" descr="A person with a mustache sitting at a desk&#10;&#10;Description automatically generated">
            <a:extLst>
              <a:ext uri="{FF2B5EF4-FFF2-40B4-BE49-F238E27FC236}">
                <a16:creationId xmlns:a16="http://schemas.microsoft.com/office/drawing/2014/main" id="{CA62B10C-ED58-5DFD-2353-86E9ECB37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286000"/>
            <a:ext cx="4800600" cy="27003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70DA-1D75-0EEF-9E0F-778387F47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838" y="2450523"/>
            <a:ext cx="5404959" cy="3290455"/>
          </a:xfrm>
        </p:spPr>
        <p:txBody>
          <a:bodyPr>
            <a:normAutofit/>
          </a:bodyPr>
          <a:lstStyle/>
          <a:p>
            <a:r>
              <a:rPr lang="en-US" sz="2400" dirty="0"/>
              <a:t>What stuck out about each one?</a:t>
            </a:r>
          </a:p>
          <a:p>
            <a:endParaRPr lang="en-US" sz="2400" dirty="0"/>
          </a:p>
          <a:p>
            <a:r>
              <a:rPr lang="en-US" sz="2400" dirty="0"/>
              <a:t>What are some good signs? Bad signs?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Which one would </a:t>
            </a:r>
            <a:r>
              <a:rPr lang="en-US" sz="2400" i="1" dirty="0"/>
              <a:t>you</a:t>
            </a:r>
            <a:r>
              <a:rPr lang="en-US" sz="2400" dirty="0"/>
              <a:t> hire?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6299D-B3FA-426C-4404-A539DCE4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EAF0-43EA-92EF-9520-C16E6046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20" y="382385"/>
            <a:ext cx="3875660" cy="5742370"/>
          </a:xfrm>
        </p:spPr>
        <p:txBody>
          <a:bodyPr/>
          <a:lstStyle/>
          <a:p>
            <a:r>
              <a:rPr lang="en-US" dirty="0"/>
              <a:t>What happens after the interview?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5DC74-6F29-C7A6-A8E3-FC67ED2D097B}"/>
              </a:ext>
            </a:extLst>
          </p:cNvPr>
          <p:cNvSpPr txBox="1"/>
          <p:nvPr/>
        </p:nvSpPr>
        <p:spPr>
          <a:xfrm>
            <a:off x="1827405" y="537411"/>
            <a:ext cx="498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Follow up!</a:t>
            </a:r>
          </a:p>
          <a:p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20C20A-90B2-6882-56CE-F4AD59A588A1}"/>
              </a:ext>
            </a:extLst>
          </p:cNvPr>
          <p:cNvSpPr txBox="1"/>
          <p:nvPr/>
        </p:nvSpPr>
        <p:spPr>
          <a:xfrm>
            <a:off x="1827405" y="2069166"/>
            <a:ext cx="513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them for the opportunity!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32ED71-22FF-6A8D-2EE3-C2DBADE8193E}"/>
              </a:ext>
            </a:extLst>
          </p:cNvPr>
          <p:cNvSpPr txBox="1"/>
          <p:nvPr/>
        </p:nvSpPr>
        <p:spPr>
          <a:xfrm>
            <a:off x="885553" y="2743083"/>
            <a:ext cx="620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During and after the interview—even if you don’t get the job!</a:t>
            </a:r>
          </a:p>
        </p:txBody>
      </p:sp>
      <p:pic>
        <p:nvPicPr>
          <p:cNvPr id="14" name="Graphic 13" descr="Chat with solid fill">
            <a:extLst>
              <a:ext uri="{FF2B5EF4-FFF2-40B4-BE49-F238E27FC236}">
                <a16:creationId xmlns:a16="http://schemas.microsoft.com/office/drawing/2014/main" id="{A46988F6-1560-A046-0A09-2949D5C5A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024" y="1873576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EA495A-DF92-789A-1CDB-AE835FC01353}"/>
              </a:ext>
            </a:extLst>
          </p:cNvPr>
          <p:cNvSpPr txBox="1"/>
          <p:nvPr/>
        </p:nvSpPr>
        <p:spPr>
          <a:xfrm>
            <a:off x="1827405" y="4013530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Stay available!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67899-612E-5F3A-12B4-5549C6C9670A}"/>
              </a:ext>
            </a:extLst>
          </p:cNvPr>
          <p:cNvSpPr txBox="1"/>
          <p:nvPr/>
        </p:nvSpPr>
        <p:spPr>
          <a:xfrm>
            <a:off x="885553" y="4706301"/>
            <a:ext cx="662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Monitor your phone and email for contact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7CDAC-9D19-5A34-8CC6-1FACF7B58612}"/>
              </a:ext>
            </a:extLst>
          </p:cNvPr>
          <p:cNvSpPr txBox="1"/>
          <p:nvPr/>
        </p:nvSpPr>
        <p:spPr>
          <a:xfrm>
            <a:off x="1827405" y="5612362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 responsive!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86D2FD-150C-5240-9656-77CD1A0AD6EE}"/>
              </a:ext>
            </a:extLst>
          </p:cNvPr>
          <p:cNvSpPr txBox="1"/>
          <p:nvPr/>
        </p:nvSpPr>
        <p:spPr>
          <a:xfrm>
            <a:off x="885553" y="6286279"/>
            <a:ext cx="679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Be quick to respond when you are contacted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4D580-F162-B508-3028-3D7162D12ED7}"/>
              </a:ext>
            </a:extLst>
          </p:cNvPr>
          <p:cNvSpPr txBox="1"/>
          <p:nvPr/>
        </p:nvSpPr>
        <p:spPr>
          <a:xfrm>
            <a:off x="885554" y="1350356"/>
            <a:ext cx="679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Email or call to show interest and eagerness</a:t>
            </a:r>
          </a:p>
        </p:txBody>
      </p:sp>
      <p:pic>
        <p:nvPicPr>
          <p:cNvPr id="7" name="Graphic 6" descr="Mailbox with solid fill">
            <a:extLst>
              <a:ext uri="{FF2B5EF4-FFF2-40B4-BE49-F238E27FC236}">
                <a16:creationId xmlns:a16="http://schemas.microsoft.com/office/drawing/2014/main" id="{986E8916-1742-5C3C-2752-230C1F210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514" y="5405072"/>
            <a:ext cx="914400" cy="914400"/>
          </a:xfrm>
          <a:prstGeom prst="rect">
            <a:avLst/>
          </a:prstGeom>
        </p:spPr>
      </p:pic>
      <p:pic>
        <p:nvPicPr>
          <p:cNvPr id="15" name="Graphic 14" descr="Phone Vibration with solid fill">
            <a:extLst>
              <a:ext uri="{FF2B5EF4-FFF2-40B4-BE49-F238E27FC236}">
                <a16:creationId xmlns:a16="http://schemas.microsoft.com/office/drawing/2014/main" id="{45AB57DE-18D5-144A-E057-AFBE89185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2884" y="3791901"/>
            <a:ext cx="914400" cy="914400"/>
          </a:xfrm>
          <a:prstGeom prst="rect">
            <a:avLst/>
          </a:prstGeom>
        </p:spPr>
      </p:pic>
      <p:pic>
        <p:nvPicPr>
          <p:cNvPr id="19" name="Graphic 18" descr="Grinning face with solid fill with solid fill">
            <a:extLst>
              <a:ext uri="{FF2B5EF4-FFF2-40B4-BE49-F238E27FC236}">
                <a16:creationId xmlns:a16="http://schemas.microsoft.com/office/drawing/2014/main" id="{CA83CBEE-FD15-14C1-5A83-439D745F9B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882" y="3886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DF761-0952-E2CF-F9CF-5F5C9B0B3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31D-C70B-FC0C-0134-885CC441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23379" cy="1800098"/>
          </a:xfrm>
        </p:spPr>
        <p:txBody>
          <a:bodyPr>
            <a:normAutofit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B635-F682-3C14-2D46-56362AFA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10523379" cy="35935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Cornerstones of Care can help with basic interview clothes!</a:t>
            </a:r>
          </a:p>
          <a:p>
            <a:pPr lvl="1"/>
            <a:r>
              <a:rPr lang="en-US" dirty="0"/>
              <a:t>Talk with your IL worker/caseworker if you need some.</a:t>
            </a:r>
          </a:p>
          <a:p>
            <a:pPr lvl="1"/>
            <a:endParaRPr lang="en-US" dirty="0"/>
          </a:p>
          <a:p>
            <a:r>
              <a:rPr lang="en-US" dirty="0"/>
              <a:t>Always be thinking:</a:t>
            </a:r>
          </a:p>
          <a:p>
            <a:pPr lvl="1"/>
            <a:r>
              <a:rPr lang="en-US" dirty="0"/>
              <a:t>“What kind of person would I want to hire for my business?”</a:t>
            </a:r>
          </a:p>
          <a:p>
            <a:endParaRPr lang="en-US" dirty="0"/>
          </a:p>
          <a:p>
            <a:r>
              <a:rPr lang="en-US" dirty="0"/>
              <a:t>Remember to play by the rules!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6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2B0EA-DD5E-5D28-39E0-C8CC49461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1EE5D-664F-F512-FC67-3ECB5ABB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78" y="1595887"/>
            <a:ext cx="6358152" cy="366622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Picture Placeholder 7" descr="Question mark">
            <a:extLst>
              <a:ext uri="{FF2B5EF4-FFF2-40B4-BE49-F238E27FC236}">
                <a16:creationId xmlns:a16="http://schemas.microsoft.com/office/drawing/2014/main" id="{2F711C94-129A-6DB2-A062-2CB5764AF7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8945" y="1690688"/>
            <a:ext cx="3401568" cy="3401568"/>
          </a:xfrm>
        </p:spPr>
      </p:pic>
      <p:pic>
        <p:nvPicPr>
          <p:cNvPr id="7" name="Picture 6" descr="A yellow face with a black background&#10;&#10;Description automatically generated">
            <a:extLst>
              <a:ext uri="{FF2B5EF4-FFF2-40B4-BE49-F238E27FC236}">
                <a16:creationId xmlns:a16="http://schemas.microsoft.com/office/drawing/2014/main" id="{727D4493-A9FF-7609-9D39-0F61BF389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91" y="1941647"/>
            <a:ext cx="3079952" cy="30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A3E57F-DE9A-45F6-BEF3-EF8EEA0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768" y="416664"/>
            <a:ext cx="7788938" cy="3221482"/>
          </a:xfrm>
        </p:spPr>
        <p:txBody>
          <a:bodyPr>
            <a:normAutofit/>
          </a:bodyPr>
          <a:lstStyle/>
          <a:p>
            <a:r>
              <a:rPr lang="en-US" dirty="0"/>
              <a:t>Thank you all for coming!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9B8F612-C09D-15A4-D139-6932D7F0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768" y="4197347"/>
            <a:ext cx="7788938" cy="951135"/>
          </a:xfrm>
        </p:spPr>
        <p:txBody>
          <a:bodyPr/>
          <a:lstStyle/>
          <a:p>
            <a:r>
              <a:rPr lang="en-US" dirty="0"/>
              <a:t>Please fill out the review form!</a:t>
            </a:r>
          </a:p>
        </p:txBody>
      </p:sp>
    </p:spTree>
    <p:extLst>
      <p:ext uri="{BB962C8B-B14F-4D97-AF65-F5344CB8AC3E}">
        <p14:creationId xmlns:p14="http://schemas.microsoft.com/office/powerpoint/2010/main" val="105934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C4A3-530D-433A-956F-BDFFF543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23379" cy="690059"/>
          </a:xfrm>
        </p:spPr>
        <p:txBody>
          <a:bodyPr>
            <a:normAutofit/>
          </a:bodyPr>
          <a:lstStyle/>
          <a:p>
            <a:r>
              <a:rPr lang="en-US" dirty="0"/>
              <a:t>Why do employers interview?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6A7A6-EB46-4CA0-B991-935C9B9C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10523379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Employers want to see if you can play the game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Wait…what game? </a:t>
            </a:r>
          </a:p>
        </p:txBody>
      </p:sp>
      <p:pic>
        <p:nvPicPr>
          <p:cNvPr id="5" name="Picture 4" descr="A cartoon character in front of a sign&#10;&#10;Description automatically generated">
            <a:extLst>
              <a:ext uri="{FF2B5EF4-FFF2-40B4-BE49-F238E27FC236}">
                <a16:creationId xmlns:a16="http://schemas.microsoft.com/office/drawing/2014/main" id="{06B00CDC-2A0C-033F-384A-38EC58E3E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61" y="3568970"/>
            <a:ext cx="47434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CDF2-67C1-CC36-91D7-91D16AEF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58" y="526210"/>
            <a:ext cx="4732064" cy="5817106"/>
          </a:xfrm>
        </p:spPr>
        <p:txBody>
          <a:bodyPr/>
          <a:lstStyle/>
          <a:p>
            <a:r>
              <a:rPr lang="en-US" dirty="0"/>
              <a:t>Job interviewing is a game that both sides are playing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510A-82DB-A3A7-BA1E-17B29581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977" y="526210"/>
            <a:ext cx="4921464" cy="5817106"/>
          </a:xfrm>
        </p:spPr>
        <p:txBody>
          <a:bodyPr/>
          <a:lstStyle/>
          <a:p>
            <a:r>
              <a:rPr lang="en-US" dirty="0"/>
              <a:t>There is a goal</a:t>
            </a:r>
          </a:p>
          <a:p>
            <a:r>
              <a:rPr lang="en-US" dirty="0"/>
              <a:t>There are plays and strategies both sides can use</a:t>
            </a:r>
          </a:p>
          <a:p>
            <a:r>
              <a:rPr lang="en-US" dirty="0"/>
              <a:t>There are rules that define what you can and cannot do!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We’re going to learn the rules together.</a:t>
            </a:r>
          </a:p>
        </p:txBody>
      </p:sp>
    </p:spTree>
    <p:extLst>
      <p:ext uri="{BB962C8B-B14F-4D97-AF65-F5344CB8AC3E}">
        <p14:creationId xmlns:p14="http://schemas.microsoft.com/office/powerpoint/2010/main" val="24377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B6540-E86C-5DD9-BA63-C91961094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8D9D-31C9-8660-9E66-10B4B9F8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23379" cy="690059"/>
          </a:xfrm>
        </p:spPr>
        <p:txBody>
          <a:bodyPr>
            <a:normAutofit/>
          </a:bodyPr>
          <a:lstStyle/>
          <a:p>
            <a:r>
              <a:rPr lang="en-US" dirty="0"/>
              <a:t>What games do you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85C4-EB1E-B68A-80FF-6246AEB3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10523379" cy="3593591"/>
          </a:xfrm>
        </p:spPr>
        <p:txBody>
          <a:bodyPr>
            <a:normAutofit/>
          </a:bodyPr>
          <a:lstStyle/>
          <a:p>
            <a:r>
              <a:rPr lang="en-US" sz="4000" dirty="0"/>
              <a:t>What is the goal?</a:t>
            </a:r>
          </a:p>
          <a:p>
            <a:r>
              <a:rPr lang="en-US" sz="4000" dirty="0"/>
              <a:t>What are the plays/strategies?</a:t>
            </a:r>
          </a:p>
          <a:p>
            <a:r>
              <a:rPr lang="en-US" sz="4000" dirty="0"/>
              <a:t>What are the rules?</a:t>
            </a:r>
          </a:p>
        </p:txBody>
      </p:sp>
    </p:spTree>
    <p:extLst>
      <p:ext uri="{BB962C8B-B14F-4D97-AF65-F5344CB8AC3E}">
        <p14:creationId xmlns:p14="http://schemas.microsoft.com/office/powerpoint/2010/main" val="17453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279F5-D72E-331B-3053-CF2E0CD22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ACC1-97CC-7D31-A35A-420C8157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23379" cy="690059"/>
          </a:xfrm>
        </p:spPr>
        <p:txBody>
          <a:bodyPr>
            <a:normAutofit fontScale="90000"/>
          </a:bodyPr>
          <a:lstStyle/>
          <a:p>
            <a:r>
              <a:rPr lang="en-US" dirty="0"/>
              <a:t>Walking out of an interview before this class: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A4A1B4-A162-858F-34D1-37CCBFF65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neeslidegifJobInterviewPowerpoint">
            <a:hlinkClick r:id="" action="ppaction://media"/>
            <a:extLst>
              <a:ext uri="{FF2B5EF4-FFF2-40B4-BE49-F238E27FC236}">
                <a16:creationId xmlns:a16="http://schemas.microsoft.com/office/drawing/2014/main" id="{A833A8D4-7215-C49F-9DB1-488691D03D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6586" y="1490133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279F5-D72E-331B-3053-CF2E0CD22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ACC1-97CC-7D31-A35A-420C8157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23379" cy="690059"/>
          </a:xfrm>
        </p:spPr>
        <p:txBody>
          <a:bodyPr>
            <a:normAutofit fontScale="90000"/>
          </a:bodyPr>
          <a:lstStyle/>
          <a:p>
            <a:r>
              <a:rPr lang="en-US" dirty="0"/>
              <a:t>Walking out of an interview AFTER this class:</a:t>
            </a:r>
          </a:p>
        </p:txBody>
      </p:sp>
      <p:pic>
        <p:nvPicPr>
          <p:cNvPr id="10" name="Content Placeholder 9" descr="A person running on a field with a person in the back&#10;&#10;Description automatically generated">
            <a:extLst>
              <a:ext uri="{FF2B5EF4-FFF2-40B4-BE49-F238E27FC236}">
                <a16:creationId xmlns:a16="http://schemas.microsoft.com/office/drawing/2014/main" id="{FA9F7DA3-E079-DFAA-2971-8EE801938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98" y="1513489"/>
            <a:ext cx="9576232" cy="5379905"/>
          </a:xfrm>
        </p:spPr>
      </p:pic>
    </p:spTree>
    <p:extLst>
      <p:ext uri="{BB962C8B-B14F-4D97-AF65-F5344CB8AC3E}">
        <p14:creationId xmlns:p14="http://schemas.microsoft.com/office/powerpoint/2010/main" val="75174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0183-98AF-438D-AC1C-0AF4CC28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23379" cy="1800098"/>
          </a:xfrm>
        </p:spPr>
        <p:txBody>
          <a:bodyPr>
            <a:normAutofit/>
          </a:bodyPr>
          <a:lstStyle/>
          <a:p>
            <a:r>
              <a:rPr lang="en-US" dirty="0"/>
              <a:t>Who has done a job interview?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ED45-72A6-42D8-9A05-3FA6D37BE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10523379" cy="3593591"/>
          </a:xfrm>
        </p:spPr>
        <p:txBody>
          <a:bodyPr>
            <a:normAutofit/>
          </a:bodyPr>
          <a:lstStyle/>
          <a:p>
            <a:r>
              <a:rPr lang="en-US" dirty="0"/>
              <a:t>How did it go?</a:t>
            </a:r>
          </a:p>
          <a:p>
            <a:r>
              <a:rPr lang="en-US" dirty="0"/>
              <a:t>What questions did they have?</a:t>
            </a:r>
          </a:p>
          <a:p>
            <a:r>
              <a:rPr lang="en-US" dirty="0"/>
              <a:t>What did you wear?</a:t>
            </a:r>
          </a:p>
          <a:p>
            <a:r>
              <a:rPr lang="en-US" dirty="0"/>
              <a:t>How did you feel going in and walking out?</a:t>
            </a:r>
          </a:p>
        </p:txBody>
      </p:sp>
    </p:spTree>
    <p:extLst>
      <p:ext uri="{BB962C8B-B14F-4D97-AF65-F5344CB8AC3E}">
        <p14:creationId xmlns:p14="http://schemas.microsoft.com/office/powerpoint/2010/main" val="10710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B2F5F-F7ED-3720-950E-E3720CA61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767A-DE85-B02A-0BB1-AE7549D8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23379" cy="1800098"/>
          </a:xfrm>
        </p:spPr>
        <p:txBody>
          <a:bodyPr>
            <a:normAutofit/>
          </a:bodyPr>
          <a:lstStyle/>
          <a:p>
            <a:r>
              <a:rPr lang="en-US" dirty="0"/>
              <a:t>What the game is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D9FFD-D470-2FB3-93B6-121516E0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6" y="1081928"/>
            <a:ext cx="10523379" cy="1665540"/>
          </a:xfrm>
        </p:spPr>
        <p:txBody>
          <a:bodyPr>
            <a:normAutofit/>
          </a:bodyPr>
          <a:lstStyle/>
          <a:p>
            <a:r>
              <a:rPr lang="en-US" dirty="0"/>
              <a:t>The company wants to learn about you and see if you’re a “good fit”</a:t>
            </a:r>
          </a:p>
          <a:p>
            <a:r>
              <a:rPr lang="en-US" dirty="0"/>
              <a:t>They might be spending a lot of money on you! </a:t>
            </a:r>
          </a:p>
          <a:p>
            <a:r>
              <a:rPr lang="en-US" dirty="0"/>
              <a:t>How much money do you think it costs to hire someone? </a:t>
            </a:r>
          </a:p>
        </p:txBody>
      </p:sp>
      <p:pic>
        <p:nvPicPr>
          <p:cNvPr id="5" name="Picture 4" descr="Cartoon of a person holding money">
            <a:extLst>
              <a:ext uri="{FF2B5EF4-FFF2-40B4-BE49-F238E27FC236}">
                <a16:creationId xmlns:a16="http://schemas.microsoft.com/office/drawing/2014/main" id="{5F82155A-90B1-1C24-8621-F365B56F3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02" y="2882026"/>
            <a:ext cx="3824178" cy="4122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23FE0-C46D-323E-EB98-A8869FF66B50}"/>
              </a:ext>
            </a:extLst>
          </p:cNvPr>
          <p:cNvSpPr txBox="1"/>
          <p:nvPr/>
        </p:nvSpPr>
        <p:spPr>
          <a:xfrm>
            <a:off x="5432154" y="2975519"/>
            <a:ext cx="65575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hlinkClick r:id="rId4"/>
              </a:rPr>
              <a:t>The median cost-per-hire in 2021 was $1,244.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just to get the person hired!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don’t want to waste any time or money.</a:t>
            </a:r>
          </a:p>
        </p:txBody>
      </p:sp>
    </p:spTree>
    <p:extLst>
      <p:ext uri="{BB962C8B-B14F-4D97-AF65-F5344CB8AC3E}">
        <p14:creationId xmlns:p14="http://schemas.microsoft.com/office/powerpoint/2010/main" val="28413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32F6A-3A9D-02EF-97A2-295EC0E8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20" y="382385"/>
            <a:ext cx="3709358" cy="5742370"/>
          </a:xfrm>
        </p:spPr>
        <p:txBody>
          <a:bodyPr/>
          <a:lstStyle/>
          <a:p>
            <a:r>
              <a:rPr lang="en-US" dirty="0"/>
              <a:t>The Rules of the game</a:t>
            </a:r>
          </a:p>
        </p:txBody>
      </p:sp>
      <p:pic>
        <p:nvPicPr>
          <p:cNvPr id="5" name="Graphic 4" descr="Formal Shirt with solid fill">
            <a:extLst>
              <a:ext uri="{FF2B5EF4-FFF2-40B4-BE49-F238E27FC236}">
                <a16:creationId xmlns:a16="http://schemas.microsoft.com/office/drawing/2014/main" id="{F1D55B87-2C8A-F09C-0C15-73D3D15BA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277" y="34182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C436E-0CE9-0F49-5967-E969A4F8E08F}"/>
              </a:ext>
            </a:extLst>
          </p:cNvPr>
          <p:cNvSpPr txBox="1"/>
          <p:nvPr/>
        </p:nvSpPr>
        <p:spPr>
          <a:xfrm>
            <a:off x="1827405" y="537411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Clothes: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7E415-49AE-6F8A-2E08-6C5E08493DA9}"/>
              </a:ext>
            </a:extLst>
          </p:cNvPr>
          <p:cNvSpPr txBox="1"/>
          <p:nvPr/>
        </p:nvSpPr>
        <p:spPr>
          <a:xfrm>
            <a:off x="885554" y="1211328"/>
            <a:ext cx="572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Sharply dressed, clean, appropriate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21D5E-D740-190E-5EC9-D0D41494295D}"/>
              </a:ext>
            </a:extLst>
          </p:cNvPr>
          <p:cNvSpPr txBox="1"/>
          <p:nvPr/>
        </p:nvSpPr>
        <p:spPr>
          <a:xfrm>
            <a:off x="1827405" y="2069166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Language: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5FB1F-9548-4540-A588-7F750EC83BE6}"/>
              </a:ext>
            </a:extLst>
          </p:cNvPr>
          <p:cNvSpPr txBox="1"/>
          <p:nvPr/>
        </p:nvSpPr>
        <p:spPr>
          <a:xfrm>
            <a:off x="885554" y="2743083"/>
            <a:ext cx="572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Polite, clean, respectful</a:t>
            </a:r>
          </a:p>
        </p:txBody>
      </p:sp>
      <p:pic>
        <p:nvPicPr>
          <p:cNvPr id="14" name="Graphic 13" descr="Chat with solid fill">
            <a:extLst>
              <a:ext uri="{FF2B5EF4-FFF2-40B4-BE49-F238E27FC236}">
                <a16:creationId xmlns:a16="http://schemas.microsoft.com/office/drawing/2014/main" id="{A0477B4B-223A-1C6B-31E6-6D50176B7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024" y="1873576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8EA9E3-DC93-4CEE-72A7-D82815600AD0}"/>
              </a:ext>
            </a:extLst>
          </p:cNvPr>
          <p:cNvSpPr txBox="1"/>
          <p:nvPr/>
        </p:nvSpPr>
        <p:spPr>
          <a:xfrm>
            <a:off x="1827405" y="3674164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Attitude: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4200B-09EF-3F33-4AC3-59DA2AE030B7}"/>
              </a:ext>
            </a:extLst>
          </p:cNvPr>
          <p:cNvSpPr txBox="1"/>
          <p:nvPr/>
        </p:nvSpPr>
        <p:spPr>
          <a:xfrm>
            <a:off x="885554" y="4366935"/>
            <a:ext cx="572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Eager to be there, paying attention</a:t>
            </a:r>
          </a:p>
        </p:txBody>
      </p:sp>
      <p:pic>
        <p:nvPicPr>
          <p:cNvPr id="21" name="Graphic 20" descr="Right And Left Brain with solid fill">
            <a:extLst>
              <a:ext uri="{FF2B5EF4-FFF2-40B4-BE49-F238E27FC236}">
                <a16:creationId xmlns:a16="http://schemas.microsoft.com/office/drawing/2014/main" id="{350E6E7C-97AD-A010-EEE2-35DD4741B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704" y="3499701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06B818-2786-3E82-B05E-0ABC0BBDF4B5}"/>
              </a:ext>
            </a:extLst>
          </p:cNvPr>
          <p:cNvSpPr txBox="1"/>
          <p:nvPr/>
        </p:nvSpPr>
        <p:spPr>
          <a:xfrm>
            <a:off x="1827405" y="5272996"/>
            <a:ext cx="46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Presentation: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08E490-40A3-9B6B-522A-E2EA2B23F644}"/>
              </a:ext>
            </a:extLst>
          </p:cNvPr>
          <p:cNvSpPr txBox="1"/>
          <p:nvPr/>
        </p:nvSpPr>
        <p:spPr>
          <a:xfrm>
            <a:off x="885553" y="5946913"/>
            <a:ext cx="679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Good hygiene, show up early, ask questions</a:t>
            </a:r>
          </a:p>
        </p:txBody>
      </p:sp>
      <p:pic>
        <p:nvPicPr>
          <p:cNvPr id="28" name="Graphic 27" descr="Lecturer with solid fill">
            <a:extLst>
              <a:ext uri="{FF2B5EF4-FFF2-40B4-BE49-F238E27FC236}">
                <a16:creationId xmlns:a16="http://schemas.microsoft.com/office/drawing/2014/main" id="{DD0D016F-A8CE-24FF-D64D-6614A2981F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4597" y="50113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4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ustom 91">
      <a:majorFont>
        <a:latin typeface="Bodoni MT"/>
        <a:ea typeface=""/>
        <a:cs typeface=""/>
      </a:majorFont>
      <a:minorFont>
        <a:latin typeface="Times New Roman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5916208_Getting to know your teacher_win32_SL_V2" id="{117468CD-FD74-421B-80C2-54C2E280903C}" vid="{F6B88795-ACAF-4739-9DA3-36C970FAD2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6FAD71-0176-4DDD-9BE6-FAF015579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E6FC1B-E7F2-4923-93B6-708908C46D9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2D03997-C755-4252-A52B-5F39EAC25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teacher</Template>
  <TotalTime>524</TotalTime>
  <Words>473</Words>
  <Application>Microsoft Office PowerPoint</Application>
  <PresentationFormat>Widescreen</PresentationFormat>
  <Paragraphs>93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Bodoni MT</vt:lpstr>
      <vt:lpstr>Calibri</vt:lpstr>
      <vt:lpstr>Gill Sans MT</vt:lpstr>
      <vt:lpstr>Times New Roman</vt:lpstr>
      <vt:lpstr>Badge</vt:lpstr>
      <vt:lpstr>How to crush a job interview</vt:lpstr>
      <vt:lpstr>Why do employers interview?</vt:lpstr>
      <vt:lpstr>Job interviewing is a game that both sides are playing </vt:lpstr>
      <vt:lpstr>What games do you play?</vt:lpstr>
      <vt:lpstr>Walking out of an interview before this class:</vt:lpstr>
      <vt:lpstr>Walking out of an interview AFTER this class:</vt:lpstr>
      <vt:lpstr>Who has done a job interview?</vt:lpstr>
      <vt:lpstr>What the game is for</vt:lpstr>
      <vt:lpstr>The Rules of the game</vt:lpstr>
      <vt:lpstr>PowerPoint Presentation</vt:lpstr>
      <vt:lpstr>How did Dwight do?</vt:lpstr>
      <vt:lpstr>Your turn to interview me!</vt:lpstr>
      <vt:lpstr>How did each candidate do?</vt:lpstr>
      <vt:lpstr>What happens after the interview?</vt:lpstr>
      <vt:lpstr>Final Thoughts</vt:lpstr>
      <vt:lpstr>Questions?</vt:lpstr>
      <vt:lpstr>Thank you all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Chaverin</dc:creator>
  <cp:lastModifiedBy>Samuel Chaverin</cp:lastModifiedBy>
  <cp:revision>11</cp:revision>
  <dcterms:created xsi:type="dcterms:W3CDTF">2024-11-18T17:27:36Z</dcterms:created>
  <dcterms:modified xsi:type="dcterms:W3CDTF">2024-11-26T20:11:03Z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